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57"/>
  </p:handoutMasterIdLst>
  <p:sldIdLst>
    <p:sldId id="1362" r:id="rId3"/>
    <p:sldId id="1363" r:id="rId4"/>
    <p:sldId id="1364" r:id="rId5"/>
    <p:sldId id="1365" r:id="rId7"/>
    <p:sldId id="1366" r:id="rId8"/>
    <p:sldId id="1367" r:id="rId9"/>
    <p:sldId id="1368" r:id="rId10"/>
    <p:sldId id="1369" r:id="rId11"/>
    <p:sldId id="1370" r:id="rId12"/>
    <p:sldId id="1371" r:id="rId13"/>
    <p:sldId id="1372" r:id="rId14"/>
    <p:sldId id="1373" r:id="rId15"/>
    <p:sldId id="1374" r:id="rId16"/>
    <p:sldId id="1375" r:id="rId17"/>
    <p:sldId id="1376" r:id="rId18"/>
    <p:sldId id="1377" r:id="rId19"/>
    <p:sldId id="1378" r:id="rId20"/>
    <p:sldId id="1379" r:id="rId21"/>
    <p:sldId id="1380" r:id="rId22"/>
    <p:sldId id="1381" r:id="rId23"/>
    <p:sldId id="1382" r:id="rId24"/>
    <p:sldId id="1383" r:id="rId25"/>
    <p:sldId id="1384" r:id="rId26"/>
    <p:sldId id="1385" r:id="rId27"/>
    <p:sldId id="1386" r:id="rId28"/>
    <p:sldId id="1387" r:id="rId29"/>
    <p:sldId id="1388" r:id="rId30"/>
    <p:sldId id="1389" r:id="rId31"/>
    <p:sldId id="1390" r:id="rId32"/>
    <p:sldId id="1391" r:id="rId33"/>
    <p:sldId id="1392" r:id="rId34"/>
    <p:sldId id="1393" r:id="rId35"/>
    <p:sldId id="1394" r:id="rId36"/>
    <p:sldId id="1395" r:id="rId37"/>
    <p:sldId id="1396" r:id="rId38"/>
    <p:sldId id="1397" r:id="rId39"/>
    <p:sldId id="1398" r:id="rId40"/>
    <p:sldId id="1399" r:id="rId41"/>
    <p:sldId id="1400" r:id="rId42"/>
    <p:sldId id="1401" r:id="rId43"/>
    <p:sldId id="1402" r:id="rId44"/>
    <p:sldId id="1403" r:id="rId45"/>
    <p:sldId id="1404" r:id="rId46"/>
    <p:sldId id="1405" r:id="rId47"/>
    <p:sldId id="1406" r:id="rId48"/>
    <p:sldId id="1407" r:id="rId49"/>
    <p:sldId id="1408" r:id="rId50"/>
    <p:sldId id="1409" r:id="rId51"/>
    <p:sldId id="1414" r:id="rId52"/>
    <p:sldId id="1415" r:id="rId53"/>
    <p:sldId id="1416" r:id="rId54"/>
    <p:sldId id="1417" r:id="rId55"/>
    <p:sldId id="1418" r:id="rId56"/>
    <p:sldId id="1419" r:id="rId57"/>
    <p:sldId id="1420" r:id="rId58"/>
    <p:sldId id="1421" r:id="rId59"/>
    <p:sldId id="1422" r:id="rId60"/>
    <p:sldId id="1423" r:id="rId61"/>
    <p:sldId id="1424" r:id="rId62"/>
    <p:sldId id="1425" r:id="rId63"/>
    <p:sldId id="1426" r:id="rId64"/>
    <p:sldId id="1427" r:id="rId65"/>
    <p:sldId id="1428" r:id="rId66"/>
    <p:sldId id="1429" r:id="rId67"/>
    <p:sldId id="1430" r:id="rId68"/>
    <p:sldId id="1431" r:id="rId69"/>
    <p:sldId id="1432" r:id="rId70"/>
    <p:sldId id="1433" r:id="rId71"/>
    <p:sldId id="1434" r:id="rId72"/>
    <p:sldId id="1435" r:id="rId73"/>
    <p:sldId id="1436" r:id="rId74"/>
    <p:sldId id="1437" r:id="rId75"/>
    <p:sldId id="1438" r:id="rId76"/>
    <p:sldId id="1439" r:id="rId77"/>
    <p:sldId id="1440" r:id="rId78"/>
    <p:sldId id="1441" r:id="rId79"/>
    <p:sldId id="1442" r:id="rId80"/>
    <p:sldId id="1443" r:id="rId81"/>
    <p:sldId id="1444" r:id="rId82"/>
    <p:sldId id="1446" r:id="rId83"/>
    <p:sldId id="1447" r:id="rId84"/>
    <p:sldId id="1448" r:id="rId85"/>
    <p:sldId id="1449" r:id="rId86"/>
    <p:sldId id="1450" r:id="rId87"/>
    <p:sldId id="1451" r:id="rId88"/>
    <p:sldId id="1452" r:id="rId89"/>
    <p:sldId id="1477" r:id="rId90"/>
    <p:sldId id="1478" r:id="rId91"/>
    <p:sldId id="1479" r:id="rId92"/>
    <p:sldId id="1480" r:id="rId93"/>
    <p:sldId id="1481" r:id="rId94"/>
    <p:sldId id="1482" r:id="rId95"/>
    <p:sldId id="1483" r:id="rId96"/>
    <p:sldId id="1484" r:id="rId97"/>
    <p:sldId id="1485" r:id="rId98"/>
    <p:sldId id="1486" r:id="rId99"/>
    <p:sldId id="1487" r:id="rId100"/>
    <p:sldId id="1488" r:id="rId101"/>
    <p:sldId id="1489" r:id="rId102"/>
    <p:sldId id="1490" r:id="rId103"/>
    <p:sldId id="1491" r:id="rId104"/>
    <p:sldId id="1492" r:id="rId105"/>
    <p:sldId id="1493" r:id="rId106"/>
    <p:sldId id="1494" r:id="rId107"/>
    <p:sldId id="1495" r:id="rId108"/>
    <p:sldId id="1496" r:id="rId109"/>
    <p:sldId id="1497" r:id="rId110"/>
    <p:sldId id="1498" r:id="rId111"/>
    <p:sldId id="1499" r:id="rId112"/>
    <p:sldId id="1500" r:id="rId113"/>
    <p:sldId id="1501" r:id="rId114"/>
    <p:sldId id="1502" r:id="rId115"/>
    <p:sldId id="1503" r:id="rId116"/>
    <p:sldId id="1504" r:id="rId117"/>
    <p:sldId id="1505" r:id="rId118"/>
    <p:sldId id="1506" r:id="rId119"/>
    <p:sldId id="1507" r:id="rId120"/>
    <p:sldId id="1508" r:id="rId121"/>
    <p:sldId id="1509" r:id="rId122"/>
    <p:sldId id="1510" r:id="rId123"/>
    <p:sldId id="1511" r:id="rId124"/>
    <p:sldId id="1512" r:id="rId125"/>
    <p:sldId id="1513" r:id="rId126"/>
    <p:sldId id="1514" r:id="rId127"/>
    <p:sldId id="1515" r:id="rId128"/>
    <p:sldId id="1516" r:id="rId129"/>
    <p:sldId id="1517" r:id="rId130"/>
    <p:sldId id="1518" r:id="rId131"/>
    <p:sldId id="1519" r:id="rId132"/>
    <p:sldId id="1520" r:id="rId133"/>
    <p:sldId id="1521" r:id="rId134"/>
    <p:sldId id="1453" r:id="rId135"/>
    <p:sldId id="1454" r:id="rId136"/>
    <p:sldId id="1455" r:id="rId137"/>
    <p:sldId id="1456" r:id="rId138"/>
    <p:sldId id="1457" r:id="rId139"/>
    <p:sldId id="1458" r:id="rId140"/>
    <p:sldId id="1459" r:id="rId141"/>
    <p:sldId id="1460" r:id="rId142"/>
    <p:sldId id="1461" r:id="rId143"/>
    <p:sldId id="1462" r:id="rId144"/>
    <p:sldId id="1463" r:id="rId145"/>
    <p:sldId id="1464" r:id="rId146"/>
    <p:sldId id="1469" r:id="rId147"/>
    <p:sldId id="1470" r:id="rId148"/>
    <p:sldId id="1476" r:id="rId149"/>
    <p:sldId id="1471" r:id="rId150"/>
    <p:sldId id="1472" r:id="rId151"/>
    <p:sldId id="1473" r:id="rId152"/>
    <p:sldId id="1540" r:id="rId153"/>
    <p:sldId id="1541" r:id="rId154"/>
    <p:sldId id="1542" r:id="rId155"/>
    <p:sldId id="1543" r:id="rId15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342e90f-712a-40da-ba84-8659363a1d20}">
          <p14:sldIdLst>
            <p14:sldId id="1362"/>
            <p14:sldId id="1363"/>
            <p14:sldId id="1364"/>
            <p14:sldId id="1365"/>
            <p14:sldId id="1366"/>
          </p14:sldIdLst>
        </p14:section>
        <p14:section name="（2020）1013" id="{c5713ebb-9da3-44b6-a480-697c71c26be7}">
          <p14:sldIdLst>
            <p14:sldId id="1367"/>
            <p14:sldId id="1368"/>
            <p14:sldId id="1369"/>
            <p14:sldId id="1370"/>
            <p14:sldId id="1371"/>
          </p14:sldIdLst>
        </p14:section>
        <p14:section name="（2020）1015" id="{a8d22f1e-bfa8-49dc-a4c3-f0c7cd7e110a}">
          <p14:sldIdLst>
            <p14:sldId id="1372"/>
            <p14:sldId id="1373"/>
            <p14:sldId id="1374"/>
            <p14:sldId id="1375"/>
            <p14:sldId id="1376"/>
            <p14:sldId id="1377"/>
            <p14:sldId id="1378"/>
            <p14:sldId id="1379"/>
            <p14:sldId id="1380"/>
          </p14:sldIdLst>
        </p14:section>
        <p14:section name="（2020）first performance-1021" id="{67239f75-82f8-4230-aad5-169cc9103085}">
          <p14:sldIdLst>
            <p14:sldId id="1381"/>
            <p14:sldId id="1382"/>
            <p14:sldId id="1383"/>
            <p14:sldId id="1384"/>
            <p14:sldId id="1385"/>
            <p14:sldId id="1386"/>
            <p14:sldId id="1387"/>
            <p14:sldId id="1388"/>
            <p14:sldId id="1389"/>
            <p14:sldId id="1390"/>
            <p14:sldId id="1391"/>
            <p14:sldId id="1392"/>
            <p14:sldId id="1393"/>
            <p14:sldId id="1394"/>
            <p14:sldId id="1395"/>
            <p14:sldId id="1396"/>
            <p14:sldId id="1397"/>
          </p14:sldIdLst>
        </p14:section>
        <p14:section name="（2020）multiclass-test" id="{bbbc5395-026a-421d-910f-9cd2694ae7f7}">
          <p14:sldIdLst>
            <p14:sldId id="1398"/>
            <p14:sldId id="1399"/>
            <p14:sldId id="1400"/>
            <p14:sldId id="1401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4"/>
            <p14:sldId id="1415"/>
            <p14:sldId id="1416"/>
            <p14:sldId id="1417"/>
            <p14:sldId id="1418"/>
          </p14:sldIdLst>
        </p14:section>
        <p14:section name="（2020）整合型-1124" id="{a3fc30f2-a2f9-4d50-943a-461617add3ec}">
          <p14:sldIdLst>
            <p14:sldId id="1419"/>
            <p14:sldId id="1420"/>
            <p14:sldId id="1421"/>
            <p14:sldId id="1422"/>
            <p14:sldId id="1423"/>
            <p14:sldId id="1424"/>
            <p14:sldId id="1425"/>
            <p14:sldId id="1426"/>
            <p14:sldId id="1427"/>
            <p14:sldId id="1428"/>
            <p14:sldId id="1429"/>
            <p14:sldId id="1430"/>
            <p14:sldId id="1431"/>
            <p14:sldId id="1432"/>
            <p14:sldId id="1433"/>
          </p14:sldIdLst>
        </p14:section>
        <p14:section name="（2020）multiclass-1126" id="{3b1c53e3-3aa9-400a-b0f5-3315ad58c495}">
          <p14:sldIdLst>
            <p14:sldId id="1434"/>
            <p14:sldId id="1435"/>
            <p14:sldId id="1436"/>
            <p14:sldId id="1437"/>
            <p14:sldId id="1438"/>
            <p14:sldId id="1439"/>
            <p14:sldId id="1440"/>
            <p14:sldId id="1441"/>
            <p14:sldId id="1442"/>
            <p14:sldId id="1443"/>
            <p14:sldId id="1444"/>
            <p14:sldId id="1446"/>
            <p14:sldId id="1447"/>
            <p14:sldId id="1448"/>
            <p14:sldId id="1449"/>
            <p14:sldId id="1450"/>
            <p14:sldId id="1451"/>
            <p14:sldId id="1452"/>
          </p14:sldIdLst>
        </p14:section>
        <p14:section name="（2021）Compose Net" id="{7cd38a67-150d-49a3-9940-cc0aaab4b4c8}">
          <p14:sldIdLst>
            <p14:sldId id="1477"/>
            <p14:sldId id="1478"/>
            <p14:sldId id="1479"/>
            <p14:sldId id="1480"/>
            <p14:sldId id="1481"/>
            <p14:sldId id="1482"/>
            <p14:sldId id="1483"/>
            <p14:sldId id="1484"/>
            <p14:sldId id="1485"/>
            <p14:sldId id="1486"/>
            <p14:sldId id="1487"/>
            <p14:sldId id="1488"/>
            <p14:sldId id="1489"/>
            <p14:sldId id="1490"/>
            <p14:sldId id="1491"/>
            <p14:sldId id="1492"/>
            <p14:sldId id="1493"/>
            <p14:sldId id="1494"/>
            <p14:sldId id="1495"/>
            <p14:sldId id="1496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508"/>
            <p14:sldId id="1509"/>
            <p14:sldId id="1510"/>
            <p14:sldId id="1511"/>
          </p14:sldIdLst>
        </p14:section>
        <p14:section name="（2021）SGD-NET" id="{3ccb63bc-7fb0-4928-959b-b0747396eaa5}">
          <p14:sldIdLst>
            <p14:sldId id="1512"/>
            <p14:sldId id="1513"/>
            <p14:sldId id="1514"/>
            <p14:sldId id="1515"/>
            <p14:sldId id="1516"/>
            <p14:sldId id="1517"/>
            <p14:sldId id="1518"/>
            <p14:sldId id="1519"/>
            <p14:sldId id="1520"/>
            <p14:sldId id="1521"/>
          </p14:sldIdLst>
        </p14:section>
        <p14:section name="（2021）SGD-NET Plus" id="{e4c999f2-347f-4183-b726-35e687af726b}">
          <p14:sldIdLst>
            <p14:sldId id="1453"/>
            <p14:sldId id="1454"/>
            <p14:sldId id="1455"/>
            <p14:sldId id="1456"/>
            <p14:sldId id="1457"/>
            <p14:sldId id="1458"/>
            <p14:sldId id="1459"/>
            <p14:sldId id="1460"/>
            <p14:sldId id="1461"/>
            <p14:sldId id="1462"/>
            <p14:sldId id="1463"/>
            <p14:sldId id="1464"/>
            <p14:sldId id="1469"/>
            <p14:sldId id="1470"/>
            <p14:sldId id="1476"/>
            <p14:sldId id="1471"/>
          </p14:sldIdLst>
        </p14:section>
        <p14:section name="（2021）SGD-NET TF to Pt" id="{2a4d5deb-f240-426d-bfa1-055e0bfeffa5}">
          <p14:sldIdLst>
            <p14:sldId id="1472"/>
            <p14:sldId id="1473"/>
          </p14:sldIdLst>
        </p14:section>
        <p14:section name="（2022）SGD-NET" id="{a5a46c51-acca-4c36-98dd-8d3a0b0747b9}">
          <p14:sldIdLst>
            <p14:sldId id="1540"/>
            <p14:sldId id="1542"/>
            <p14:sldId id="1543"/>
            <p14:sldId id="154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3300"/>
    <a:srgbClr val="B2B2B2"/>
    <a:srgbClr val="202020"/>
    <a:srgbClr val="323232"/>
    <a:srgbClr val="CC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æ·±è²æ ·å¼ 1 - å¼ºè°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æ·±è²æ ·å¼ 1 - å¼ºè°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ä¸»é¢æ ·å¼ 1 - å¼ºè°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390" y="114"/>
      </p:cViewPr>
      <p:guideLst>
        <p:guide orient="horz" pos="244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0" Type="http://schemas.openxmlformats.org/officeDocument/2006/relationships/tableStyles" Target="tableStyles.xml"/><Relationship Id="rId16" Type="http://schemas.openxmlformats.org/officeDocument/2006/relationships/slide" Target="slides/slide13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handoutMaster" Target="handoutMasters/handoutMaster1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/>
              <a:t>2020.10.19</a:t>
            </a:r>
            <a:endParaRPr lang="en-US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>
                <a:sym typeface="+mn-ea"/>
              </a:rPr>
              <a:t>2020.10.19</a:t>
            </a:r>
            <a:endParaRPr lang="en-US" altLang="zh-TW"/>
          </a:p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>
                <a:sym typeface="+mn-ea"/>
              </a:rPr>
              <a:t>2020.10.19</a:t>
            </a:r>
            <a:endParaRPr lang="en-US" altLang="zh-TW"/>
          </a:p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目前比較小的病徵大部分都能檢測出來，但是在一些比較大的病徵上，很容易發生上下圖像預測出</a:t>
            </a:r>
            <a:br>
              <a:rPr lang="zh-TW" altLang="en-US"/>
            </a:br>
            <a:r>
              <a:rPr lang="zh-TW" altLang="en-US"/>
              <a:t>不同的分類，通常一組病患的MRI圖像只會有一種病徵，例如is0007是embolic病徵，經過網路訓</a:t>
            </a:r>
            <a:endParaRPr lang="zh-TW" altLang="en-US"/>
          </a:p>
          <a:p>
            <a:r>
              <a:rPr lang="zh-TW" altLang="en-US"/>
              <a:t>練後，在is0007-5～is0007-8被檢測出是embolic，但在下一張is0007-9會被誤判為large vessel，如</a:t>
            </a:r>
            <a:endParaRPr lang="zh-TW" altLang="en-US"/>
          </a:p>
          <a:p>
            <a:r>
              <a:rPr lang="zh-TW" altLang="en-US"/>
              <a:t>果微調權重(ex:focal loss)讓model傾向預測出embolic，會變成某幾組launce或large vessel影像會誤</a:t>
            </a:r>
            <a:endParaRPr lang="zh-TW" altLang="en-US"/>
          </a:p>
          <a:p>
            <a:r>
              <a:rPr lang="zh-TW" altLang="en-US"/>
              <a:t>判成embolic。</a:t>
            </a:r>
            <a:endParaRPr lang="zh-TW" altLang="en-US"/>
          </a:p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false">
          <a:gsLst>
            <a:gs pos="0">
              <a:schemeClr val="folHlink"/>
            </a:gs>
            <a:gs pos="100000">
              <a:schemeClr val="bg1"/>
            </a:gs>
          </a:gsLst>
          <a:lin ang="5400000" scaled="true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true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true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rect l="0" t="0" r="0" b="0"/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" name="未知"/>
            <p:cNvSpPr>
              <a:spLocks noChangeAspect="true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rect l="0" t="0" r="0" b="0"/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" name="未知"/>
            <p:cNvSpPr>
              <a:spLocks noChangeAspect="true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rect l="0" t="0" r="0" b="0"/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" name="未知"/>
            <p:cNvSpPr>
              <a:spLocks noChangeAspect="true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rect l="0" t="0" r="0" b="0"/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" name="未知"/>
            <p:cNvSpPr>
              <a:spLocks noChangeAspect="true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rect l="0" t="0" r="0" b="0"/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" name="未知"/>
            <p:cNvSpPr>
              <a:spLocks noChangeAspect="true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rect l="0" t="0" r="0" b="0"/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" name="未知"/>
            <p:cNvSpPr>
              <a:spLocks noChangeAspect="true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rect l="0" t="0" r="0" b="0"/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" name="未知"/>
            <p:cNvSpPr>
              <a:spLocks noChangeAspect="true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rect l="0" t="0" r="0" b="0"/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" name="未知"/>
            <p:cNvSpPr>
              <a:spLocks noChangeAspect="true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rect l="0" t="0" r="0" b="0"/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51" name="未知"/>
          <p:cNvSpPr>
            <a:spLocks noChangeAspect="true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rect l="0" t="0" r="0" b="0"/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61" name="Rectangle 13"/>
          <p:cNvSpPr>
            <a:spLocks noGrp="true" noChangeArrowheads="true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true" noChangeArrowheads="true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true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true" noChangeArrowheads="true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pPr>
              <a:defRPr/>
            </a:pPr>
            <a:fld id="{BEDED714-68C8-44B6-9732-DDF7DD97772E}" type="datetime1">
              <a:rPr lang="zh-CN" altLang="en-US"/>
            </a:fld>
            <a:endParaRPr lang="zh-CN" altLang="en-US"/>
          </a:p>
        </p:txBody>
      </p:sp>
      <p:sp>
        <p:nvSpPr>
          <p:cNvPr id="30" name="Rectangle 1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Rectangle 1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pPr>
              <a:defRPr/>
            </a:pPr>
            <a:fld id="{8CF7581E-C9C7-4035-8AC9-880348F0A7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日期版面配置區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頁尾版面配置區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投影片編號版面配置區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日期版面配置區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頁尾版面配置區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頁尾版面配置區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日期版面配置區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頁尾版面配置區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投影片編號版面配置區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日期版面配置區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頁尾版面配置區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投影片編號版面配置區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DC5E6B-4175-4FFB-B5AE-4E123AB7D8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日期版面配置區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頁尾版面配置區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投影片編號版面配置區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日期版面配置區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8" name="頁尾版面配置區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9" name="投影片編號版面配置區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日期版面配置區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頁尾版面配置區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投影片編號版面配置區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6B4CF0-CBBB-49BA-806C-61DCC14C1F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頁尾版面配置區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日期版面配置區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頁尾版面配置區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投影片編號版面配置區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false" compatLnSpc="tru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日期版面配置區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A7A54C-86A0-49BA-AFB3-945990C39229}" type="datetimeFigureOut">
              <a:rPr lang="zh-CN" altLang="en-US"/>
            </a:fld>
            <a:endParaRPr lang="zh-CN" altLang="en-US"/>
          </a:p>
        </p:txBody>
      </p:sp>
      <p:sp>
        <p:nvSpPr>
          <p:cNvPr id="6" name="頁尾版面配置區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投影片編號版面配置區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E4F83-A485-4394-AD63-6C62C12FCD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false">
          <a:gsLst>
            <a:gs pos="0">
              <a:schemeClr val="folHlink"/>
            </a:gs>
            <a:gs pos="100000">
              <a:schemeClr val="bg1"/>
            </a:gs>
          </a:gsLst>
          <a:lin ang="5400000" scaled="true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 noChangeAspect="true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true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rect l="0" t="0" r="0" b="0"/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4" name="未知"/>
            <p:cNvSpPr>
              <a:spLocks noChangeAspect="true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rect l="0" t="0" r="0" b="0"/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5" name="未知"/>
            <p:cNvSpPr>
              <a:spLocks noChangeAspect="true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rect l="0" t="0" r="0" b="0"/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6" name="未知"/>
            <p:cNvSpPr>
              <a:spLocks noChangeAspect="true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rect l="0" t="0" r="0" b="0"/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7" name="未知"/>
            <p:cNvSpPr>
              <a:spLocks noChangeAspect="true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rect l="0" t="0" r="0" b="0"/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8" name="未知"/>
            <p:cNvSpPr>
              <a:spLocks noChangeAspect="true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rect l="0" t="0" r="0" b="0"/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9" name="未知"/>
            <p:cNvSpPr>
              <a:spLocks noChangeAspect="true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rect l="0" t="0" r="0" b="0"/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0" name="未知"/>
            <p:cNvSpPr>
              <a:spLocks noChangeAspect="true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rect l="0" t="0" r="0" b="0"/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1" name="未知"/>
            <p:cNvSpPr>
              <a:spLocks noChangeAspect="true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rect l="0" t="0" r="0" b="0"/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27" name="未知"/>
          <p:cNvSpPr>
            <a:spLocks noChangeAspect="true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rect l="0" t="0" r="0" b="0"/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28" name="Rectangle 13"/>
          <p:cNvSpPr>
            <a:spLocks noGrp="true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true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true" noChangeArrowheads="true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1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4" name="Rectangle 1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4.png"/><Relationship Id="rId1" Type="http://schemas.openxmlformats.org/officeDocument/2006/relationships/image" Target="../media/image233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4.png"/><Relationship Id="rId1" Type="http://schemas.openxmlformats.org/officeDocument/2006/relationships/image" Target="../media/image23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tiff"/><Relationship Id="rId8" Type="http://schemas.openxmlformats.org/officeDocument/2006/relationships/image" Target="../media/image8.tiff"/><Relationship Id="rId7" Type="http://schemas.openxmlformats.org/officeDocument/2006/relationships/image" Target="../media/image7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36" Type="http://schemas.openxmlformats.org/officeDocument/2006/relationships/slideLayout" Target="../slideLayouts/slideLayout12.xml"/><Relationship Id="rId35" Type="http://schemas.openxmlformats.org/officeDocument/2006/relationships/image" Target="../media/image35.tiff"/><Relationship Id="rId34" Type="http://schemas.openxmlformats.org/officeDocument/2006/relationships/image" Target="../media/image34.tiff"/><Relationship Id="rId33" Type="http://schemas.openxmlformats.org/officeDocument/2006/relationships/image" Target="../media/image33.tiff"/><Relationship Id="rId32" Type="http://schemas.openxmlformats.org/officeDocument/2006/relationships/image" Target="../media/image32.tiff"/><Relationship Id="rId31" Type="http://schemas.openxmlformats.org/officeDocument/2006/relationships/image" Target="../media/image31.tiff"/><Relationship Id="rId30" Type="http://schemas.openxmlformats.org/officeDocument/2006/relationships/image" Target="../media/image30.tiff"/><Relationship Id="rId3" Type="http://schemas.openxmlformats.org/officeDocument/2006/relationships/image" Target="../media/image3.tiff"/><Relationship Id="rId29" Type="http://schemas.openxmlformats.org/officeDocument/2006/relationships/image" Target="../media/image29.tiff"/><Relationship Id="rId28" Type="http://schemas.openxmlformats.org/officeDocument/2006/relationships/image" Target="../media/image28.tiff"/><Relationship Id="rId27" Type="http://schemas.openxmlformats.org/officeDocument/2006/relationships/image" Target="../media/image27.tiff"/><Relationship Id="rId26" Type="http://schemas.openxmlformats.org/officeDocument/2006/relationships/image" Target="../media/image26.tiff"/><Relationship Id="rId25" Type="http://schemas.openxmlformats.org/officeDocument/2006/relationships/image" Target="../media/image25.tiff"/><Relationship Id="rId24" Type="http://schemas.openxmlformats.org/officeDocument/2006/relationships/image" Target="../media/image24.tiff"/><Relationship Id="rId23" Type="http://schemas.openxmlformats.org/officeDocument/2006/relationships/image" Target="../media/image23.tiff"/><Relationship Id="rId22" Type="http://schemas.openxmlformats.org/officeDocument/2006/relationships/image" Target="../media/image22.tiff"/><Relationship Id="rId21" Type="http://schemas.openxmlformats.org/officeDocument/2006/relationships/image" Target="../media/image21.tiff"/><Relationship Id="rId20" Type="http://schemas.openxmlformats.org/officeDocument/2006/relationships/image" Target="../media/image20.tiff"/><Relationship Id="rId2" Type="http://schemas.openxmlformats.org/officeDocument/2006/relationships/image" Target="../media/image2.tiff"/><Relationship Id="rId19" Type="http://schemas.openxmlformats.org/officeDocument/2006/relationships/image" Target="../media/image19.tiff"/><Relationship Id="rId18" Type="http://schemas.openxmlformats.org/officeDocument/2006/relationships/image" Target="../media/image18.tiff"/><Relationship Id="rId17" Type="http://schemas.openxmlformats.org/officeDocument/2006/relationships/image" Target="../media/image17.tiff"/><Relationship Id="rId16" Type="http://schemas.openxmlformats.org/officeDocument/2006/relationships/image" Target="../media/image16.tiff"/><Relationship Id="rId15" Type="http://schemas.openxmlformats.org/officeDocument/2006/relationships/image" Target="../media/image15.tiff"/><Relationship Id="rId14" Type="http://schemas.openxmlformats.org/officeDocument/2006/relationships/image" Target="../media/image14.tiff"/><Relationship Id="rId13" Type="http://schemas.openxmlformats.org/officeDocument/2006/relationships/image" Target="../media/image13.tiff"/><Relationship Id="rId12" Type="http://schemas.openxmlformats.org/officeDocument/2006/relationships/image" Target="../media/image12.tiff"/><Relationship Id="rId11" Type="http://schemas.openxmlformats.org/officeDocument/2006/relationships/image" Target="../media/image11.tiff"/><Relationship Id="rId10" Type="http://schemas.openxmlformats.org/officeDocument/2006/relationships/image" Target="../media/image10.tiff"/><Relationship Id="rId1" Type="http://schemas.openxmlformats.org/officeDocument/2006/relationships/image" Target="../media/image1.tiff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image" Target="../media/image241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image" Target="../media/image24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4.png"/><Relationship Id="rId1" Type="http://schemas.openxmlformats.org/officeDocument/2006/relationships/image" Target="../media/image25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38.png"/><Relationship Id="rId1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9.pn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image" Target="../media/image26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7.png"/><Relationship Id="rId1" Type="http://schemas.openxmlformats.org/officeDocument/2006/relationships/image" Target="../media/image26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9.png"/><Relationship Id="rId1" Type="http://schemas.openxmlformats.org/officeDocument/2006/relationships/image" Target="../media/image26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1.png"/><Relationship Id="rId1" Type="http://schemas.openxmlformats.org/officeDocument/2006/relationships/image" Target="../media/image27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3.png"/><Relationship Id="rId1" Type="http://schemas.openxmlformats.org/officeDocument/2006/relationships/image" Target="../media/image27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7.png"/><Relationship Id="rId1" Type="http://schemas.openxmlformats.org/officeDocument/2006/relationships/image" Target="../media/image27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9.png"/><Relationship Id="rId1" Type="http://schemas.openxmlformats.org/officeDocument/2006/relationships/image" Target="../media/image278.png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3.png"/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image" Target="../media/image28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4.pn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8.png"/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image" Target="../media/image285.pn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2.png"/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image" Target="../media/image289.pn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image" Target="../media/image293.png"/></Relationships>
</file>

<file path=ppt/slides/_rels/slide1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image" Target="../media/image29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image" Target="../media/image30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8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9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1.png"/><Relationship Id="rId1" Type="http://schemas.openxmlformats.org/officeDocument/2006/relationships/image" Target="../media/image310.png"/></Relationships>
</file>

<file path=ppt/slides/_rels/slide1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5.png"/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image" Target="../media/image31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7.png"/><Relationship Id="rId1" Type="http://schemas.openxmlformats.org/officeDocument/2006/relationships/image" Target="../media/image31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9.png"/><Relationship Id="rId1" Type="http://schemas.openxmlformats.org/officeDocument/2006/relationships/image" Target="../media/image318.png"/></Relationships>
</file>

<file path=ppt/slides/_rels/slide1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image" Target="../media/image32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1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6.png"/><Relationship Id="rId4" Type="http://schemas.openxmlformats.org/officeDocument/2006/relationships/image" Target="../media/image69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72.png"/><Relationship Id="rId3" Type="http://schemas.openxmlformats.org/officeDocument/2006/relationships/image" Target="../media/image74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77.png"/><Relationship Id="rId3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74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7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9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85.GIF"/><Relationship Id="rId5" Type="http://schemas.openxmlformats.org/officeDocument/2006/relationships/image" Target="../media/image184.GIF"/><Relationship Id="rId4" Type="http://schemas.openxmlformats.org/officeDocument/2006/relationships/image" Target="../media/image183.GIF"/><Relationship Id="rId3" Type="http://schemas.openxmlformats.org/officeDocument/2006/relationships/image" Target="../media/image182.GIF"/><Relationship Id="rId2" Type="http://schemas.openxmlformats.org/officeDocument/2006/relationships/image" Target="../media/image181.GIF"/><Relationship Id="rId1" Type="http://schemas.openxmlformats.org/officeDocument/2006/relationships/image" Target="../media/image180.GIF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91.GIF"/><Relationship Id="rId5" Type="http://schemas.openxmlformats.org/officeDocument/2006/relationships/image" Target="../media/image190.GIF"/><Relationship Id="rId4" Type="http://schemas.openxmlformats.org/officeDocument/2006/relationships/image" Target="../media/image189.GIF"/><Relationship Id="rId3" Type="http://schemas.openxmlformats.org/officeDocument/2006/relationships/image" Target="../media/image188.GIF"/><Relationship Id="rId2" Type="http://schemas.openxmlformats.org/officeDocument/2006/relationships/image" Target="../media/image187.GIF"/><Relationship Id="rId1" Type="http://schemas.openxmlformats.org/officeDocument/2006/relationships/image" Target="../media/image186.GI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1.png"/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8.png"/><Relationship Id="rId1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3.png"/><Relationship Id="rId1" Type="http://schemas.openxmlformats.org/officeDocument/2006/relationships/image" Target="../media/image198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7.png"/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2</a:t>
            </a:r>
            <a:r>
              <a:rPr lang="en-US" altLang="en-US"/>
              <a:t>D model </a:t>
            </a:r>
            <a:r>
              <a:rPr lang="zh-TW" altLang="en-US"/>
              <a:t>問題</a:t>
            </a:r>
            <a:endParaRPr lang="zh-TW" altLang="en-US"/>
          </a:p>
        </p:txBody>
      </p:sp>
      <p:sp>
        <p:nvSpPr>
          <p:cNvPr id="14" name="文字方塊 13"/>
          <p:cNvSpPr txBox="true"/>
          <p:nvPr/>
        </p:nvSpPr>
        <p:spPr>
          <a:xfrm>
            <a:off x="609600" y="1506220"/>
            <a:ext cx="11256645" cy="2399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dist">
              <a:lnSpc>
                <a:spcPct val="150000"/>
              </a:lnSpc>
            </a:pPr>
            <a:r>
              <a:rPr lang="zh-TW" altLang="en-US" sz="2000"/>
              <a:t>目前比較小的病徵大部分都能檢測出來，但是在一些比較大的病徵上，很容易發生上下圖像預測出</a:t>
            </a:r>
            <a:br>
              <a:rPr lang="zh-TW" altLang="en-US" sz="2000"/>
            </a:br>
            <a:r>
              <a:rPr lang="zh-TW" altLang="en-US" sz="2000"/>
              <a:t>不同的分類，通常一組病患的</a:t>
            </a:r>
            <a:r>
              <a:rPr lang="en-US" altLang="zh-TW" sz="2000"/>
              <a:t>MRI</a:t>
            </a:r>
            <a:r>
              <a:rPr lang="zh-TW" altLang="en-US" sz="2000"/>
              <a:t>圖像只會有一種病徵，例如</a:t>
            </a:r>
            <a:r>
              <a:rPr lang="en-US" altLang="zh-TW" sz="2000"/>
              <a:t>is0007</a:t>
            </a:r>
            <a:r>
              <a:rPr lang="zh-TW" altLang="en-US" sz="2000"/>
              <a:t>是</a:t>
            </a:r>
            <a:r>
              <a:rPr lang="en-US" altLang="zh-TW" sz="2000"/>
              <a:t>embolic</a:t>
            </a:r>
            <a:r>
              <a:rPr lang="zh-TW" altLang="en-US" sz="2000"/>
              <a:t>病徵，經過網路訓</a:t>
            </a:r>
            <a:endParaRPr lang="zh-TW" altLang="en-US" sz="2000"/>
          </a:p>
          <a:p>
            <a:pPr algn="dist">
              <a:lnSpc>
                <a:spcPct val="150000"/>
              </a:lnSpc>
            </a:pPr>
            <a:r>
              <a:rPr lang="zh-TW" altLang="en-US" sz="2000"/>
              <a:t>練後，在</a:t>
            </a:r>
            <a:r>
              <a:rPr lang="en-US" altLang="zh-TW" sz="2000"/>
              <a:t>is0007-5</a:t>
            </a:r>
            <a:r>
              <a:rPr lang="zh-TW" altLang="en-US" sz="2000"/>
              <a:t>～</a:t>
            </a:r>
            <a:r>
              <a:rPr lang="en-US" altLang="zh-TW" sz="2000"/>
              <a:t>is0007-8</a:t>
            </a:r>
            <a:r>
              <a:rPr lang="zh-TW" altLang="en-US" sz="2000"/>
              <a:t>被檢測出是</a:t>
            </a:r>
            <a:r>
              <a:rPr lang="en-US" altLang="zh-TW" sz="2000"/>
              <a:t>embolic</a:t>
            </a:r>
            <a:r>
              <a:rPr lang="zh-TW" altLang="en-US" sz="2000"/>
              <a:t>，但在下一張</a:t>
            </a:r>
            <a:r>
              <a:rPr lang="en-US" altLang="zh-TW" sz="2000"/>
              <a:t>is0007-9</a:t>
            </a:r>
            <a:r>
              <a:rPr lang="zh-TW" altLang="en-US" sz="2000"/>
              <a:t>會被誤判為</a:t>
            </a:r>
            <a:r>
              <a:rPr lang="en-US" altLang="zh-TW" sz="2000"/>
              <a:t>large vessel</a:t>
            </a:r>
            <a:r>
              <a:rPr lang="zh-TW" altLang="en-US" sz="2000"/>
              <a:t>，如</a:t>
            </a:r>
            <a:endParaRPr lang="zh-TW" altLang="en-US" sz="2000"/>
          </a:p>
          <a:p>
            <a:pPr algn="dist">
              <a:lnSpc>
                <a:spcPct val="150000"/>
              </a:lnSpc>
            </a:pPr>
            <a:r>
              <a:rPr lang="zh-TW" altLang="en-US" sz="2000"/>
              <a:t>果微調權重</a:t>
            </a:r>
            <a:r>
              <a:rPr lang="en-US" altLang="zh-TW" sz="2000"/>
              <a:t>(ex:focal loss)</a:t>
            </a:r>
            <a:r>
              <a:rPr lang="zh-TW" altLang="en-US" sz="2000"/>
              <a:t>讓</a:t>
            </a:r>
            <a:r>
              <a:rPr lang="en-US" altLang="zh-TW" sz="2000"/>
              <a:t>model</a:t>
            </a:r>
            <a:r>
              <a:rPr lang="zh-TW" altLang="en-US" sz="2000"/>
              <a:t>傾向預測出</a:t>
            </a:r>
            <a:r>
              <a:rPr lang="en-US" altLang="zh-TW" sz="2000"/>
              <a:t>embolic</a:t>
            </a:r>
            <a:r>
              <a:rPr lang="zh-TW" altLang="en-US" sz="2000"/>
              <a:t>，會變成某幾組</a:t>
            </a:r>
            <a:r>
              <a:rPr lang="en-US" altLang="zh-TW" sz="2000"/>
              <a:t>launce</a:t>
            </a:r>
            <a:r>
              <a:rPr lang="zh-TW" altLang="en-US" sz="2000"/>
              <a:t>或</a:t>
            </a:r>
            <a:r>
              <a:rPr lang="en-US" altLang="zh-TW" sz="2000"/>
              <a:t>large vessel</a:t>
            </a:r>
            <a:r>
              <a:rPr lang="zh-TW" altLang="en-US" sz="2000"/>
              <a:t>影像會誤</a:t>
            </a:r>
            <a:endParaRPr lang="zh-TW" altLang="en-US" sz="2000"/>
          </a:p>
          <a:p>
            <a:pPr algn="dist">
              <a:lnSpc>
                <a:spcPct val="150000"/>
              </a:lnSpc>
            </a:pPr>
            <a:r>
              <a:rPr lang="zh-TW" altLang="en-US" sz="2000"/>
              <a:t>判成</a:t>
            </a:r>
            <a:r>
              <a:rPr lang="en-US" altLang="zh-TW" sz="2000"/>
              <a:t>embolic</a:t>
            </a:r>
            <a:r>
              <a:rPr lang="zh-TW" altLang="en-US" sz="2000"/>
              <a:t>。</a:t>
            </a:r>
            <a:endParaRPr lang="zh-TW" altLang="en-US" sz="2000"/>
          </a:p>
        </p:txBody>
      </p:sp>
      <p:sp>
        <p:nvSpPr>
          <p:cNvPr id="3" name="文字方塊 2"/>
          <p:cNvSpPr txBox="true"/>
          <p:nvPr/>
        </p:nvSpPr>
        <p:spPr>
          <a:xfrm>
            <a:off x="609600" y="4194810"/>
            <a:ext cx="11062335" cy="2399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TW" altLang="en-US" sz="2000"/>
              <a:t>與兩位醫師討論後，我們認為網路應該要跟臨床醫師查看</a:t>
            </a:r>
            <a:r>
              <a:rPr lang="en-US" altLang="zh-TW" sz="2000"/>
              <a:t>MRI</a:t>
            </a:r>
            <a:r>
              <a:rPr lang="zh-TW" altLang="en-US" sz="2000"/>
              <a:t>圖像一樣，從上到下檢查整組圖像在</a:t>
            </a:r>
            <a:endParaRPr lang="zh-TW" altLang="en-US" sz="2000"/>
          </a:p>
          <a:p>
            <a:pPr>
              <a:lnSpc>
                <a:spcPct val="150000"/>
              </a:lnSpc>
            </a:pPr>
            <a:r>
              <a:rPr lang="zh-TW" altLang="en-US" sz="2000"/>
              <a:t>進行診斷，目前想到的兩個方法：</a:t>
            </a:r>
            <a:br>
              <a:rPr lang="zh-TW" altLang="en-US" sz="2000"/>
            </a:br>
            <a:r>
              <a:rPr lang="en-US" altLang="zh-TW" sz="2000"/>
              <a:t>1.</a:t>
            </a:r>
            <a:r>
              <a:rPr lang="zh-TW" altLang="en-US" sz="2000"/>
              <a:t>以一個病人所有圖像當作一個</a:t>
            </a:r>
            <a:r>
              <a:rPr lang="en-US" altLang="zh-TW" sz="2000"/>
              <a:t>batch</a:t>
            </a:r>
            <a:r>
              <a:rPr lang="en-US" altLang="en-US" sz="2000"/>
              <a:t> </a:t>
            </a:r>
            <a:br>
              <a:rPr lang="en-US" altLang="en-US" sz="2000"/>
            </a:br>
            <a:r>
              <a:rPr lang="en-US" altLang="en-US" sz="2000"/>
              <a:t>2.</a:t>
            </a:r>
            <a:r>
              <a:rPr lang="zh-TW" altLang="en-US" sz="2000"/>
              <a:t>使用</a:t>
            </a:r>
            <a:r>
              <a:rPr lang="en-US" altLang="zh-TW" sz="2000"/>
              <a:t>3D conv</a:t>
            </a:r>
            <a:r>
              <a:rPr lang="en-US" altLang="en-US" sz="2000"/>
              <a:t> model</a:t>
            </a:r>
            <a:r>
              <a:rPr lang="zh-TW" altLang="en-US" sz="2000"/>
              <a:t>進行訓練</a:t>
            </a:r>
            <a:endParaRPr lang="zh-TW" altLang="en-US" sz="2000"/>
          </a:p>
          <a:p>
            <a:pPr>
              <a:lnSpc>
                <a:spcPct val="150000"/>
              </a:lnSpc>
            </a:pPr>
            <a:endParaRPr lang="zh-TW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" name="圖片 38" descr="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340090" y="3923665"/>
            <a:ext cx="1828800" cy="1828800"/>
          </a:xfrm>
          <a:prstGeom prst="rect">
            <a:avLst/>
          </a:prstGeom>
        </p:spPr>
      </p:pic>
      <p:pic>
        <p:nvPicPr>
          <p:cNvPr id="28" name="圖片 27" descr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85" y="1325245"/>
            <a:ext cx="1828800" cy="1828800"/>
          </a:xfrm>
          <a:prstGeom prst="rect">
            <a:avLst/>
          </a:prstGeom>
        </p:spPr>
      </p:pic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CNN - U-Net </a:t>
            </a:r>
            <a:r>
              <a:rPr lang="en-US" altLang="en-US">
                <a:sym typeface="+mn-ea"/>
              </a:rPr>
              <a:t>(Pretrain)</a:t>
            </a:r>
            <a:endParaRPr lang="en-US" altLang="en-US">
              <a:sym typeface="+mn-ea"/>
            </a:endParaRPr>
          </a:p>
        </p:txBody>
      </p:sp>
      <p:pic>
        <p:nvPicPr>
          <p:cNvPr id="3" name="圖片 2" descr="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325245"/>
            <a:ext cx="1828800" cy="1828800"/>
          </a:xfrm>
          <a:prstGeom prst="rect">
            <a:avLst/>
          </a:prstGeom>
        </p:spPr>
      </p:pic>
      <p:pic>
        <p:nvPicPr>
          <p:cNvPr id="5" name="圖片 4" descr="is000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20" y="1325245"/>
            <a:ext cx="1828800" cy="1828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71700" y="1325245"/>
            <a:ext cx="1829435" cy="1828800"/>
          </a:xfrm>
          <a:prstGeom prst="rect">
            <a:avLst/>
          </a:prstGeom>
          <a:blipFill rotWithShape="true">
            <a:blip r:embed="rId5">
              <a:alphaModFix amt="70000"/>
            </a:blip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7" name="圖片 6" descr="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" y="1325245"/>
            <a:ext cx="1828800" cy="1828800"/>
          </a:xfrm>
          <a:prstGeom prst="rect">
            <a:avLst/>
          </a:prstGeom>
        </p:spPr>
      </p:pic>
      <p:sp>
        <p:nvSpPr>
          <p:cNvPr id="10" name="文字方塊 9"/>
          <p:cNvSpPr txBox="true"/>
          <p:nvPr/>
        </p:nvSpPr>
        <p:spPr>
          <a:xfrm>
            <a:off x="311150" y="3154045"/>
            <a:ext cx="160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original image</a:t>
            </a:r>
            <a:endParaRPr lang="en-US" altLang="zh-TW"/>
          </a:p>
        </p:txBody>
      </p:sp>
      <p:sp>
        <p:nvSpPr>
          <p:cNvPr id="11" name="文字方塊 10"/>
          <p:cNvSpPr txBox="true"/>
          <p:nvPr/>
        </p:nvSpPr>
        <p:spPr>
          <a:xfrm>
            <a:off x="2341245" y="3154045"/>
            <a:ext cx="1490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predict result</a:t>
            </a:r>
            <a:endParaRPr lang="en-US" altLang="en-US"/>
          </a:p>
        </p:txBody>
      </p:sp>
      <p:sp>
        <p:nvSpPr>
          <p:cNvPr id="12" name="文字方塊 11"/>
          <p:cNvSpPr txBox="true"/>
          <p:nvPr/>
        </p:nvSpPr>
        <p:spPr>
          <a:xfrm>
            <a:off x="4354830" y="3154045"/>
            <a:ext cx="141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mask image</a:t>
            </a:r>
            <a:endParaRPr lang="en-US" altLang="en-US"/>
          </a:p>
        </p:txBody>
      </p:sp>
      <p:pic>
        <p:nvPicPr>
          <p:cNvPr id="13" name="圖片 12" descr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" y="3923665"/>
            <a:ext cx="1828800" cy="1828800"/>
          </a:xfrm>
          <a:prstGeom prst="rect">
            <a:avLst/>
          </a:prstGeom>
        </p:spPr>
      </p:pic>
      <p:pic>
        <p:nvPicPr>
          <p:cNvPr id="15" name="圖片 14" descr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455" y="1325245"/>
            <a:ext cx="1828800" cy="1828800"/>
          </a:xfrm>
          <a:prstGeom prst="rect">
            <a:avLst/>
          </a:prstGeom>
        </p:spPr>
      </p:pic>
      <p:pic>
        <p:nvPicPr>
          <p:cNvPr id="17" name="圖片 16" descr="is000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425" y="1325245"/>
            <a:ext cx="1828800" cy="1828800"/>
          </a:xfrm>
          <a:prstGeom prst="rect">
            <a:avLst/>
          </a:prstGeom>
        </p:spPr>
      </p:pic>
      <p:pic>
        <p:nvPicPr>
          <p:cNvPr id="18" name="圖片 17" descr="is00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820" y="3923665"/>
            <a:ext cx="1828800" cy="1828800"/>
          </a:xfrm>
          <a:prstGeom prst="rect">
            <a:avLst/>
          </a:prstGeom>
        </p:spPr>
      </p:pic>
      <p:pic>
        <p:nvPicPr>
          <p:cNvPr id="20" name="圖片 19" descr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970" y="3923665"/>
            <a:ext cx="1828800" cy="18288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172335" y="3923665"/>
            <a:ext cx="1829435" cy="1828800"/>
          </a:xfrm>
          <a:prstGeom prst="rect">
            <a:avLst/>
          </a:prstGeom>
          <a:blipFill rotWithShape="true">
            <a:blip r:embed="rId9">
              <a:alphaModFix amt="70000"/>
            </a:blip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4" name="文字方塊 23"/>
          <p:cNvSpPr txBox="true"/>
          <p:nvPr/>
        </p:nvSpPr>
        <p:spPr>
          <a:xfrm>
            <a:off x="311150" y="5752465"/>
            <a:ext cx="160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original image</a:t>
            </a:r>
            <a:endParaRPr lang="en-US" altLang="zh-TW"/>
          </a:p>
        </p:txBody>
      </p:sp>
      <p:sp>
        <p:nvSpPr>
          <p:cNvPr id="25" name="文字方塊 24"/>
          <p:cNvSpPr txBox="true"/>
          <p:nvPr/>
        </p:nvSpPr>
        <p:spPr>
          <a:xfrm>
            <a:off x="2341245" y="5752465"/>
            <a:ext cx="1490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predict result</a:t>
            </a:r>
            <a:endParaRPr lang="en-US" altLang="en-US"/>
          </a:p>
        </p:txBody>
      </p:sp>
      <p:sp>
        <p:nvSpPr>
          <p:cNvPr id="26" name="文字方塊 25"/>
          <p:cNvSpPr txBox="true"/>
          <p:nvPr/>
        </p:nvSpPr>
        <p:spPr>
          <a:xfrm>
            <a:off x="4354830" y="5752465"/>
            <a:ext cx="141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mask image</a:t>
            </a:r>
            <a:endParaRPr lang="en-US" altLang="en-US"/>
          </a:p>
        </p:txBody>
      </p:sp>
      <p:sp>
        <p:nvSpPr>
          <p:cNvPr id="27" name="矩形 26"/>
          <p:cNvSpPr/>
          <p:nvPr/>
        </p:nvSpPr>
        <p:spPr>
          <a:xfrm>
            <a:off x="8338820" y="1325245"/>
            <a:ext cx="1829435" cy="1828800"/>
          </a:xfrm>
          <a:prstGeom prst="rect">
            <a:avLst/>
          </a:prstGeom>
          <a:blipFill rotWithShape="true">
            <a:blip r:embed="rId10">
              <a:alphaModFix amt="70000"/>
            </a:blip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9" name="文字方塊 28"/>
          <p:cNvSpPr txBox="true"/>
          <p:nvPr/>
        </p:nvSpPr>
        <p:spPr>
          <a:xfrm>
            <a:off x="6421755" y="3154045"/>
            <a:ext cx="160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original image</a:t>
            </a:r>
            <a:endParaRPr lang="en-US" altLang="zh-TW"/>
          </a:p>
        </p:txBody>
      </p:sp>
      <p:sp>
        <p:nvSpPr>
          <p:cNvPr id="30" name="文字方塊 29"/>
          <p:cNvSpPr txBox="true"/>
          <p:nvPr/>
        </p:nvSpPr>
        <p:spPr>
          <a:xfrm>
            <a:off x="8451850" y="3154045"/>
            <a:ext cx="1490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predict result</a:t>
            </a:r>
            <a:endParaRPr lang="en-US" altLang="en-US"/>
          </a:p>
        </p:txBody>
      </p:sp>
      <p:sp>
        <p:nvSpPr>
          <p:cNvPr id="31" name="文字方塊 30"/>
          <p:cNvSpPr txBox="true"/>
          <p:nvPr/>
        </p:nvSpPr>
        <p:spPr>
          <a:xfrm>
            <a:off x="10465435" y="3154045"/>
            <a:ext cx="141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mask image</a:t>
            </a:r>
            <a:endParaRPr lang="en-US" altLang="en-US"/>
          </a:p>
        </p:txBody>
      </p:sp>
      <p:pic>
        <p:nvPicPr>
          <p:cNvPr id="32" name="圖片 31" descr="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421755" y="3923665"/>
            <a:ext cx="1828800" cy="1828800"/>
          </a:xfrm>
          <a:prstGeom prst="rect">
            <a:avLst/>
          </a:prstGeom>
        </p:spPr>
      </p:pic>
      <p:pic>
        <p:nvPicPr>
          <p:cNvPr id="34" name="圖片 33" descr="is000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8425" y="3923665"/>
            <a:ext cx="1828800" cy="1828800"/>
          </a:xfrm>
          <a:prstGeom prst="rect">
            <a:avLst/>
          </a:prstGeom>
        </p:spPr>
      </p:pic>
      <p:sp>
        <p:nvSpPr>
          <p:cNvPr id="35" name="文字方塊 34"/>
          <p:cNvSpPr txBox="true"/>
          <p:nvPr/>
        </p:nvSpPr>
        <p:spPr>
          <a:xfrm>
            <a:off x="6553835" y="5752465"/>
            <a:ext cx="160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original image</a:t>
            </a:r>
            <a:endParaRPr lang="en-US" altLang="zh-TW"/>
          </a:p>
        </p:txBody>
      </p:sp>
      <p:sp>
        <p:nvSpPr>
          <p:cNvPr id="36" name="文字方塊 35"/>
          <p:cNvSpPr txBox="true"/>
          <p:nvPr/>
        </p:nvSpPr>
        <p:spPr>
          <a:xfrm>
            <a:off x="8583930" y="5752465"/>
            <a:ext cx="1490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predict result</a:t>
            </a:r>
            <a:endParaRPr lang="en-US" altLang="en-US"/>
          </a:p>
        </p:txBody>
      </p:sp>
      <p:sp>
        <p:nvSpPr>
          <p:cNvPr id="37" name="文字方塊 36"/>
          <p:cNvSpPr txBox="true"/>
          <p:nvPr/>
        </p:nvSpPr>
        <p:spPr>
          <a:xfrm>
            <a:off x="10597515" y="5752465"/>
            <a:ext cx="141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mask image</a:t>
            </a:r>
            <a:endParaRPr lang="en-US" altLang="en-US"/>
          </a:p>
        </p:txBody>
      </p:sp>
      <p:sp>
        <p:nvSpPr>
          <p:cNvPr id="38" name="矩形 37"/>
          <p:cNvSpPr/>
          <p:nvPr/>
        </p:nvSpPr>
        <p:spPr>
          <a:xfrm>
            <a:off x="8339455" y="3923665"/>
            <a:ext cx="1829435" cy="1828800"/>
          </a:xfrm>
          <a:prstGeom prst="rect">
            <a:avLst/>
          </a:prstGeom>
          <a:blipFill rotWithShape="true">
            <a:blip r:embed="rId12">
              <a:alphaModFix amt="70000"/>
            </a:blip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3T - Train log 2021.3.18</a:t>
            </a:r>
            <a:endParaRPr lang="zh-TW" altLang="en-US"/>
          </a:p>
        </p:txBody>
      </p:sp>
      <p:pic>
        <p:nvPicPr>
          <p:cNvPr id="14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3" y="1417638"/>
            <a:ext cx="6188075" cy="259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4192588"/>
            <a:ext cx="6184900" cy="262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sym typeface="+mn-ea"/>
              </a:rPr>
              <a:t>3T - Train log 2021.3.18</a:t>
            </a:r>
            <a:endParaRPr lang="zh-TW" altLang="en-US"/>
          </a:p>
        </p:txBody>
      </p:sp>
      <p:pic>
        <p:nvPicPr>
          <p:cNvPr id="18" name="圖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13410" y="4129723"/>
            <a:ext cx="6182360" cy="26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955"/>
            <a:ext cx="618617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sym typeface="+mn-ea"/>
              </a:rPr>
              <a:t>3T - Train log 2021.3.18</a:t>
            </a:r>
            <a:endParaRPr lang="zh-TW" altLang="en-US"/>
          </a:p>
        </p:txBody>
      </p:sp>
      <p:pic>
        <p:nvPicPr>
          <p:cNvPr id="19" name="圖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3" y="1417955"/>
            <a:ext cx="6182995" cy="263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40200"/>
            <a:ext cx="6182360" cy="2607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sym typeface="+mn-ea"/>
              </a:rPr>
              <a:t>3T - Train log 2021.3.18</a:t>
            </a:r>
            <a:endParaRPr lang="zh-TW" altLang="en-US"/>
          </a:p>
        </p:txBody>
      </p:sp>
      <p:pic>
        <p:nvPicPr>
          <p:cNvPr id="21" name="圖片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3" y="1417955"/>
            <a:ext cx="6177915" cy="260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1.5T / 3T / Mix data 2021.3.25</a:t>
            </a:r>
            <a:endParaRPr lang="zh-TW" altLang="en-US" sz="3000"/>
          </a:p>
        </p:txBody>
      </p:sp>
      <p:pic>
        <p:nvPicPr>
          <p:cNvPr id="15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5379720" cy="46799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1.5T / 3T / Mix data - 3 Fold Predict Plot Result 2021.3.29</a:t>
            </a:r>
            <a:endParaRPr lang="zh-TW" altLang="en-US" sz="3000"/>
          </a:p>
        </p:txBody>
      </p:sp>
      <p:pic>
        <p:nvPicPr>
          <p:cNvPr id="24" name="圖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3" y="1417955"/>
            <a:ext cx="6185535" cy="334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圖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3" y="4888548"/>
            <a:ext cx="4059555" cy="14636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1.5T / 3T / Mix data - Train logs</a:t>
            </a:r>
            <a:endParaRPr lang="zh-TW" altLang="en-US" sz="3000"/>
          </a:p>
        </p:txBody>
      </p:sp>
      <p:pic>
        <p:nvPicPr>
          <p:cNvPr id="26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186170" cy="416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30" y="1417955"/>
            <a:ext cx="4674870" cy="3360420"/>
          </a:xfrm>
          <a:prstGeom prst="rect">
            <a:avLst/>
          </a:prstGeom>
        </p:spPr>
      </p:pic>
      <p:pic>
        <p:nvPicPr>
          <p:cNvPr id="29" name="圖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213" y="4966018"/>
            <a:ext cx="3679825" cy="153606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Shuffle data 1.5T / 3T / Mix data (Virtual label) - Train logs 2021.4.6</a:t>
            </a:r>
            <a:endParaRPr lang="zh-TW" altLang="en-US" sz="3000"/>
          </a:p>
        </p:txBody>
      </p:sp>
      <p:pic>
        <p:nvPicPr>
          <p:cNvPr id="30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281420" cy="4220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Validation Results Plot - StratifiedkFold 2021.04.10</a:t>
            </a:r>
            <a:endParaRPr lang="zh-TW" altLang="en-US" sz="3000"/>
          </a:p>
        </p:txBody>
      </p:sp>
      <p:pic>
        <p:nvPicPr>
          <p:cNvPr id="27" name="圖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3" y="1417955"/>
            <a:ext cx="4906645" cy="2700020"/>
          </a:xfrm>
          <a:prstGeom prst="rect">
            <a:avLst/>
          </a:prstGeom>
        </p:spPr>
      </p:pic>
      <p:pic>
        <p:nvPicPr>
          <p:cNvPr id="31" name="圖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17975"/>
            <a:ext cx="3615055" cy="130365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A/P Circulation only S2 Results logs 2021.04.10</a:t>
            </a:r>
            <a:endParaRPr lang="zh-TW" altLang="en-US" sz="3000"/>
          </a:p>
        </p:txBody>
      </p:sp>
      <p:pic>
        <p:nvPicPr>
          <p:cNvPr id="32" name="圖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303645" cy="427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- kaggle</a:t>
            </a:r>
            <a:endParaRPr lang="en-US" altLang="zh-TW"/>
          </a:p>
        </p:txBody>
      </p:sp>
      <p:pic>
        <p:nvPicPr>
          <p:cNvPr id="133" name="圖片 132" descr="TCGA_DU_6399_19830416_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094105"/>
            <a:ext cx="1352550" cy="1352550"/>
          </a:xfrm>
          <a:prstGeom prst="rect">
            <a:avLst/>
          </a:prstGeom>
        </p:spPr>
      </p:pic>
      <p:pic>
        <p:nvPicPr>
          <p:cNvPr id="134" name="圖片 133" descr="TCGA_DU_6399_19830416_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75" y="1094105"/>
            <a:ext cx="1352550" cy="1352550"/>
          </a:xfrm>
          <a:prstGeom prst="rect">
            <a:avLst/>
          </a:prstGeom>
        </p:spPr>
      </p:pic>
      <p:pic>
        <p:nvPicPr>
          <p:cNvPr id="135" name="圖片 134" descr="TCGA_DU_6399_19830416_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094105"/>
            <a:ext cx="1352550" cy="1352550"/>
          </a:xfrm>
          <a:prstGeom prst="rect">
            <a:avLst/>
          </a:prstGeom>
        </p:spPr>
      </p:pic>
      <p:pic>
        <p:nvPicPr>
          <p:cNvPr id="136" name="圖片 135" descr="TCGA_DU_6399_19830416_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5" y="1094105"/>
            <a:ext cx="1352550" cy="1352550"/>
          </a:xfrm>
          <a:prstGeom prst="rect">
            <a:avLst/>
          </a:prstGeom>
        </p:spPr>
      </p:pic>
      <p:pic>
        <p:nvPicPr>
          <p:cNvPr id="137" name="圖片 136" descr="TCGA_DU_6399_19830416_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850" y="1094105"/>
            <a:ext cx="1352550" cy="1352550"/>
          </a:xfrm>
          <a:prstGeom prst="rect">
            <a:avLst/>
          </a:prstGeom>
        </p:spPr>
      </p:pic>
      <p:pic>
        <p:nvPicPr>
          <p:cNvPr id="138" name="圖片 137" descr="TCGA_DU_6399_19830416_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702550" y="1094105"/>
            <a:ext cx="1352550" cy="1352550"/>
          </a:xfrm>
          <a:prstGeom prst="rect">
            <a:avLst/>
          </a:prstGeom>
        </p:spPr>
      </p:pic>
      <p:pic>
        <p:nvPicPr>
          <p:cNvPr id="139" name="圖片 138" descr="TCGA_DU_6399_19830416_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9150350" y="1094105"/>
            <a:ext cx="1352550" cy="1352550"/>
          </a:xfrm>
          <a:prstGeom prst="rect">
            <a:avLst/>
          </a:prstGeom>
        </p:spPr>
      </p:pic>
      <p:pic>
        <p:nvPicPr>
          <p:cNvPr id="140" name="圖片 139" descr="TCGA_DU_6399_19830416_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275" y="1094105"/>
            <a:ext cx="1352550" cy="1352550"/>
          </a:xfrm>
          <a:prstGeom prst="rect">
            <a:avLst/>
          </a:prstGeom>
        </p:spPr>
      </p:pic>
      <p:pic>
        <p:nvPicPr>
          <p:cNvPr id="141" name="圖片 140" descr="TCGA_DU_6399_19830416_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566670"/>
            <a:ext cx="1352550" cy="1352550"/>
          </a:xfrm>
          <a:prstGeom prst="rect">
            <a:avLst/>
          </a:prstGeom>
        </p:spPr>
      </p:pic>
      <p:pic>
        <p:nvPicPr>
          <p:cNvPr id="142" name="圖片 141" descr="TCGA_DU_6399_19830416_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5175" y="2566670"/>
            <a:ext cx="1352550" cy="1352550"/>
          </a:xfrm>
          <a:prstGeom prst="rect">
            <a:avLst/>
          </a:prstGeom>
        </p:spPr>
      </p:pic>
      <p:pic>
        <p:nvPicPr>
          <p:cNvPr id="143" name="圖片 142" descr="TCGA_DU_6399_19830416_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4400" y="2566670"/>
            <a:ext cx="1352550" cy="1352550"/>
          </a:xfrm>
          <a:prstGeom prst="rect">
            <a:avLst/>
          </a:prstGeom>
        </p:spPr>
      </p:pic>
      <p:pic>
        <p:nvPicPr>
          <p:cNvPr id="144" name="圖片 143" descr="TCGA_DU_6399_19830416_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3625" y="2566670"/>
            <a:ext cx="1352550" cy="1352550"/>
          </a:xfrm>
          <a:prstGeom prst="rect">
            <a:avLst/>
          </a:prstGeom>
        </p:spPr>
      </p:pic>
      <p:pic>
        <p:nvPicPr>
          <p:cNvPr id="145" name="圖片 144" descr="TCGA_DU_6399_19830416_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2850" y="2566670"/>
            <a:ext cx="1352550" cy="1352550"/>
          </a:xfrm>
          <a:prstGeom prst="rect">
            <a:avLst/>
          </a:prstGeom>
        </p:spPr>
      </p:pic>
      <p:pic>
        <p:nvPicPr>
          <p:cNvPr id="146" name="圖片 145" descr="TCGA_DU_6399_19830416_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2550" y="2566670"/>
            <a:ext cx="1352550" cy="1352550"/>
          </a:xfrm>
          <a:prstGeom prst="rect">
            <a:avLst/>
          </a:prstGeom>
        </p:spPr>
      </p:pic>
      <p:pic>
        <p:nvPicPr>
          <p:cNvPr id="147" name="圖片 146" descr="TCGA_DU_6399_19830416_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9150350" y="2566670"/>
            <a:ext cx="1352550" cy="1352550"/>
          </a:xfrm>
          <a:prstGeom prst="rect">
            <a:avLst/>
          </a:prstGeom>
        </p:spPr>
      </p:pic>
      <p:pic>
        <p:nvPicPr>
          <p:cNvPr id="148" name="圖片 147" descr="TCGA_DU_6399_19830416_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82275" y="2566670"/>
            <a:ext cx="1352550" cy="1352550"/>
          </a:xfrm>
          <a:prstGeom prst="rect">
            <a:avLst/>
          </a:prstGeom>
        </p:spPr>
      </p:pic>
      <p:pic>
        <p:nvPicPr>
          <p:cNvPr id="149" name="圖片 148" descr="TCGA_DU_6399_19830416_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040505"/>
            <a:ext cx="1352550" cy="1352550"/>
          </a:xfrm>
          <a:prstGeom prst="rect">
            <a:avLst/>
          </a:prstGeom>
        </p:spPr>
      </p:pic>
      <p:pic>
        <p:nvPicPr>
          <p:cNvPr id="150" name="圖片 149" descr="TCGA_DU_6399_19830416_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2035175" y="4040505"/>
            <a:ext cx="1352550" cy="1352550"/>
          </a:xfrm>
          <a:prstGeom prst="rect">
            <a:avLst/>
          </a:prstGeom>
        </p:spPr>
      </p:pic>
      <p:pic>
        <p:nvPicPr>
          <p:cNvPr id="180" name="圖片 179" descr="TCGA_DU_6399_19830416_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>
            <a:off x="3454400" y="4040505"/>
            <a:ext cx="1353600" cy="1353600"/>
          </a:xfrm>
          <a:prstGeom prst="rect">
            <a:avLst/>
          </a:prstGeom>
        </p:spPr>
      </p:pic>
      <p:pic>
        <p:nvPicPr>
          <p:cNvPr id="181" name="圖片 180" descr="TCGA_DU_6399_19830416_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>
            <a:off x="4872355" y="4040505"/>
            <a:ext cx="1353600" cy="1353600"/>
          </a:xfrm>
          <a:prstGeom prst="rect">
            <a:avLst/>
          </a:prstGeom>
        </p:spPr>
      </p:pic>
      <p:pic>
        <p:nvPicPr>
          <p:cNvPr id="182" name="圖片 181" descr="TCGA_DU_6399_19830416_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>
            <a:off x="6291580" y="4039235"/>
            <a:ext cx="1353600" cy="1353600"/>
          </a:xfrm>
          <a:prstGeom prst="rect">
            <a:avLst/>
          </a:prstGeom>
        </p:spPr>
      </p:pic>
      <p:pic>
        <p:nvPicPr>
          <p:cNvPr id="183" name="圖片 182" descr="TCGA_DU_6399_19830416_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>
            <a:off x="7702550" y="4040505"/>
            <a:ext cx="1353600" cy="1353600"/>
          </a:xfrm>
          <a:prstGeom prst="rect">
            <a:avLst/>
          </a:prstGeom>
        </p:spPr>
      </p:pic>
      <p:pic>
        <p:nvPicPr>
          <p:cNvPr id="184" name="圖片 183" descr="TCGA_DU_6399_19830416_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>
            <a:off x="9149080" y="4040505"/>
            <a:ext cx="1353600" cy="1353600"/>
          </a:xfrm>
          <a:prstGeom prst="rect">
            <a:avLst/>
          </a:prstGeom>
        </p:spPr>
      </p:pic>
      <p:pic>
        <p:nvPicPr>
          <p:cNvPr id="185" name="圖片 184" descr="TCGA_DU_6399_19830416_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82275" y="4040505"/>
            <a:ext cx="1353600" cy="1353600"/>
          </a:xfrm>
          <a:prstGeom prst="rect">
            <a:avLst/>
          </a:prstGeom>
        </p:spPr>
      </p:pic>
      <p:pic>
        <p:nvPicPr>
          <p:cNvPr id="186" name="圖片 185" descr="TCGA_DU_6399_19830416_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600" y="5486400"/>
            <a:ext cx="1353600" cy="1353600"/>
          </a:xfrm>
          <a:prstGeom prst="rect">
            <a:avLst/>
          </a:prstGeom>
        </p:spPr>
      </p:pic>
      <p:pic>
        <p:nvPicPr>
          <p:cNvPr id="187" name="圖片 186" descr="TCGA_DU_6399_19830416_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>
            <a:off x="2035175" y="5486400"/>
            <a:ext cx="1353600" cy="1353600"/>
          </a:xfrm>
          <a:prstGeom prst="rect">
            <a:avLst/>
          </a:prstGeom>
        </p:spPr>
      </p:pic>
      <p:pic>
        <p:nvPicPr>
          <p:cNvPr id="188" name="圖片 187" descr="TCGA_DU_6399_19830416_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>
            <a:off x="3454400" y="5486400"/>
            <a:ext cx="1353600" cy="1353600"/>
          </a:xfrm>
          <a:prstGeom prst="rect">
            <a:avLst/>
          </a:prstGeom>
        </p:spPr>
      </p:pic>
      <p:pic>
        <p:nvPicPr>
          <p:cNvPr id="189" name="圖片 188" descr="TCGA_DU_6399_19830416_4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>
            <a:off x="4873625" y="5486400"/>
            <a:ext cx="1353600" cy="1353600"/>
          </a:xfrm>
          <a:prstGeom prst="rect">
            <a:avLst/>
          </a:prstGeom>
        </p:spPr>
      </p:pic>
      <p:pic>
        <p:nvPicPr>
          <p:cNvPr id="190" name="圖片 189" descr="TCGA_DU_6399_19830416_4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>
            <a:off x="6291580" y="5486400"/>
            <a:ext cx="1353600" cy="1353600"/>
          </a:xfrm>
          <a:prstGeom prst="rect">
            <a:avLst/>
          </a:prstGeom>
        </p:spPr>
      </p:pic>
      <p:pic>
        <p:nvPicPr>
          <p:cNvPr id="191" name="圖片 190" descr="TCGA_DU_6399_19830416_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>
            <a:off x="7702550" y="5486400"/>
            <a:ext cx="1353600" cy="1353600"/>
          </a:xfrm>
          <a:prstGeom prst="rect">
            <a:avLst/>
          </a:prstGeom>
        </p:spPr>
      </p:pic>
      <p:pic>
        <p:nvPicPr>
          <p:cNvPr id="192" name="圖片 191" descr="TCGA_DU_6399_19830416_4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>
            <a:off x="8543925" y="8486775"/>
            <a:ext cx="1353600" cy="1353600"/>
          </a:xfrm>
          <a:prstGeom prst="rect">
            <a:avLst/>
          </a:prstGeom>
        </p:spPr>
      </p:pic>
      <p:pic>
        <p:nvPicPr>
          <p:cNvPr id="193" name="圖片 192" descr="TCGA_DU_6399_19830416_4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>
            <a:off x="8861425" y="8804275"/>
            <a:ext cx="1353600" cy="1353600"/>
          </a:xfrm>
          <a:prstGeom prst="rect">
            <a:avLst/>
          </a:prstGeom>
        </p:spPr>
      </p:pic>
      <p:pic>
        <p:nvPicPr>
          <p:cNvPr id="194" name="圖片 193" descr="TCGA_DU_6399_19830416_4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>
            <a:off x="9178925" y="9121775"/>
            <a:ext cx="1353600" cy="1353600"/>
          </a:xfrm>
          <a:prstGeom prst="rect">
            <a:avLst/>
          </a:prstGeom>
        </p:spPr>
      </p:pic>
      <p:pic>
        <p:nvPicPr>
          <p:cNvPr id="195" name="圖片 194" descr="TCGA_DU_6399_19830416_4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>
            <a:off x="9496425" y="9439275"/>
            <a:ext cx="1353600" cy="1353600"/>
          </a:xfrm>
          <a:prstGeom prst="rect">
            <a:avLst/>
          </a:prstGeom>
        </p:spPr>
      </p:pic>
      <p:pic>
        <p:nvPicPr>
          <p:cNvPr id="196" name="圖片 195" descr="TCGA_DU_6399_19830416_5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>
            <a:off x="9813925" y="9756775"/>
            <a:ext cx="1353600" cy="13536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Validation Results Plot - StratifiedkFold (Class , E/D) 2021.04.15</a:t>
            </a:r>
            <a:endParaRPr lang="zh-TW" altLang="en-US" sz="3000"/>
          </a:p>
        </p:txBody>
      </p:sp>
      <p:pic>
        <p:nvPicPr>
          <p:cNvPr id="33" name="圖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3" y="1417955"/>
            <a:ext cx="4906645" cy="2700020"/>
          </a:xfrm>
          <a:prstGeom prst="rect">
            <a:avLst/>
          </a:prstGeom>
        </p:spPr>
      </p:pic>
      <p:pic>
        <p:nvPicPr>
          <p:cNvPr id="34" name="圖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17975"/>
            <a:ext cx="2227580" cy="930275"/>
          </a:xfrm>
          <a:prstGeom prst="rect">
            <a:avLst/>
          </a:prstGeom>
        </p:spPr>
      </p:pic>
      <p:pic>
        <p:nvPicPr>
          <p:cNvPr id="35" name="圖片 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1417638"/>
            <a:ext cx="5327650" cy="359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Validation Results Plot - StratifiedkFold (Class , E/D) 2021.04.18</a:t>
            </a:r>
            <a:r>
              <a:rPr lang="en-US" altLang="zh-TW" sz="3000"/>
              <a:t> </a:t>
            </a:r>
            <a:r>
              <a:rPr lang="zh-TW" altLang="en-US" sz="3000"/>
              <a:t>(Only Stroke Shape - focal loss alpha: 0.5) </a:t>
            </a:r>
            <a:endParaRPr lang="zh-TW" altLang="en-US" sz="3000"/>
          </a:p>
        </p:txBody>
      </p:sp>
      <p:pic>
        <p:nvPicPr>
          <p:cNvPr id="36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4679950" cy="2700020"/>
          </a:xfrm>
          <a:prstGeom prst="rect">
            <a:avLst/>
          </a:prstGeom>
        </p:spPr>
      </p:pic>
      <p:pic>
        <p:nvPicPr>
          <p:cNvPr id="37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17975"/>
            <a:ext cx="2348865" cy="982345"/>
          </a:xfrm>
          <a:prstGeom prst="rect">
            <a:avLst/>
          </a:prstGeom>
        </p:spPr>
      </p:pic>
      <p:pic>
        <p:nvPicPr>
          <p:cNvPr id="38" name="圖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68" y="1417638"/>
            <a:ext cx="5327015" cy="359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Ensemble Train model 2021.04.18</a:t>
            </a:r>
            <a:endParaRPr lang="zh-TW" altLang="en-US"/>
          </a:p>
        </p:txBody>
      </p:sp>
      <p:pic>
        <p:nvPicPr>
          <p:cNvPr id="39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2963545" cy="2419350"/>
          </a:xfrm>
          <a:prstGeom prst="rect">
            <a:avLst/>
          </a:prstGeom>
        </p:spPr>
      </p:pic>
      <p:pic>
        <p:nvPicPr>
          <p:cNvPr id="40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80" y="1417955"/>
            <a:ext cx="8008620" cy="39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268" y="1989138"/>
            <a:ext cx="5117465" cy="28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sym typeface="+mn-ea"/>
              </a:rPr>
              <a:t>Ensemble Train model 2021.04.18</a:t>
            </a:r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715375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1 - 2021.04.20</a:t>
            </a:r>
            <a:endParaRPr lang="zh-TW" altLang="en-US" sz="3000"/>
          </a:p>
        </p:txBody>
      </p:sp>
      <p:pic>
        <p:nvPicPr>
          <p:cNvPr id="42" name="圖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743950" cy="4295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2 - 2021.04.21 - 2021.04.30</a:t>
            </a:r>
            <a:endParaRPr lang="zh-TW" altLang="en-US" sz="3000"/>
          </a:p>
        </p:txBody>
      </p:sp>
      <p:pic>
        <p:nvPicPr>
          <p:cNvPr id="4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895715" cy="42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3 - 2021.04.21 - 2021.04.30</a:t>
            </a:r>
            <a:endParaRPr lang="zh-TW" altLang="en-US" sz="3000"/>
          </a:p>
        </p:txBody>
      </p:sp>
      <p:pic>
        <p:nvPicPr>
          <p:cNvPr id="4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3" y="1417638"/>
            <a:ext cx="6182995" cy="361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1 - 2021.04.21 - 2021.04.30</a:t>
            </a:r>
            <a:endParaRPr lang="zh-TW" altLang="en-US" sz="3000"/>
          </a:p>
        </p:txBody>
      </p:sp>
      <p:pic>
        <p:nvPicPr>
          <p:cNvPr id="45" name="圖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13435" y="1417955"/>
            <a:ext cx="6186170" cy="1775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6" name="圖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83" y="3367723"/>
            <a:ext cx="6186805" cy="3218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plot MRI 2 - 2021.04.21 - 2021.04.30</a:t>
            </a:r>
            <a:endParaRPr lang="zh-TW" altLang="en-US" sz="3000"/>
          </a:p>
        </p:txBody>
      </p:sp>
      <p:pic>
        <p:nvPicPr>
          <p:cNvPr id="47" name="圖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187440" cy="4671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1 - 350 (test 3.0T) - 2021.05.03 - 2021.05.14</a:t>
            </a:r>
            <a:endParaRPr lang="zh-TW" altLang="en-US" sz="3000"/>
          </a:p>
        </p:txBody>
      </p:sp>
      <p:pic>
        <p:nvPicPr>
          <p:cNvPr id="48" name="圖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3" y="1417638"/>
            <a:ext cx="6188075" cy="3005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標題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- </a:t>
            </a:r>
            <a:r>
              <a:rPr lang="en-US" altLang="en-US"/>
              <a:t>our dataset</a:t>
            </a:r>
            <a:endParaRPr lang="en-US" altLang="en-US"/>
          </a:p>
        </p:txBody>
      </p:sp>
      <p:pic>
        <p:nvPicPr>
          <p:cNvPr id="5" name="圖片 4" descr="is000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01260" y="1417955"/>
            <a:ext cx="1439545" cy="1440000"/>
          </a:xfrm>
          <a:prstGeom prst="rect">
            <a:avLst/>
          </a:prstGeom>
        </p:spPr>
      </p:pic>
      <p:pic>
        <p:nvPicPr>
          <p:cNvPr id="6" name="圖片 5" descr="is000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" y="3527425"/>
            <a:ext cx="1440000" cy="1440000"/>
          </a:xfrm>
          <a:prstGeom prst="rect">
            <a:avLst/>
          </a:prstGeom>
        </p:spPr>
      </p:pic>
      <p:pic>
        <p:nvPicPr>
          <p:cNvPr id="7" name="圖片 6" descr="is000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70" y="3527425"/>
            <a:ext cx="1439545" cy="1440000"/>
          </a:xfrm>
          <a:prstGeom prst="rect">
            <a:avLst/>
          </a:prstGeom>
        </p:spPr>
      </p:pic>
      <p:pic>
        <p:nvPicPr>
          <p:cNvPr id="8" name="圖片 7" descr="is000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130" y="3527425"/>
            <a:ext cx="1439545" cy="1440000"/>
          </a:xfrm>
          <a:prstGeom prst="rect">
            <a:avLst/>
          </a:prstGeom>
        </p:spPr>
      </p:pic>
      <p:pic>
        <p:nvPicPr>
          <p:cNvPr id="9" name="圖片 8" descr="is0000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530" y="1417955"/>
            <a:ext cx="1439545" cy="1440000"/>
          </a:xfrm>
          <a:prstGeom prst="rect">
            <a:avLst/>
          </a:prstGeom>
        </p:spPr>
      </p:pic>
      <p:pic>
        <p:nvPicPr>
          <p:cNvPr id="10" name="圖片 9" descr="is00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395" y="1417955"/>
            <a:ext cx="1439545" cy="1440000"/>
          </a:xfrm>
          <a:prstGeom prst="rect">
            <a:avLst/>
          </a:prstGeom>
        </p:spPr>
      </p:pic>
      <p:pic>
        <p:nvPicPr>
          <p:cNvPr id="11" name="圖片 10" descr="is00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680" y="3527425"/>
            <a:ext cx="1439545" cy="1440000"/>
          </a:xfrm>
          <a:prstGeom prst="rect">
            <a:avLst/>
          </a:prstGeom>
        </p:spPr>
      </p:pic>
      <p:pic>
        <p:nvPicPr>
          <p:cNvPr id="12" name="圖片 11" descr="is00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750" y="3527425"/>
            <a:ext cx="1439545" cy="1440000"/>
          </a:xfrm>
          <a:prstGeom prst="rect">
            <a:avLst/>
          </a:prstGeom>
        </p:spPr>
      </p:pic>
      <p:pic>
        <p:nvPicPr>
          <p:cNvPr id="13" name="圖片 12" descr="is00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665" y="1417955"/>
            <a:ext cx="1439545" cy="1440000"/>
          </a:xfrm>
          <a:prstGeom prst="rect">
            <a:avLst/>
          </a:prstGeom>
        </p:spPr>
      </p:pic>
      <p:pic>
        <p:nvPicPr>
          <p:cNvPr id="14" name="圖片 13" descr="is00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3440" y="3527425"/>
            <a:ext cx="1439545" cy="1440000"/>
          </a:xfrm>
          <a:prstGeom prst="rect">
            <a:avLst/>
          </a:prstGeom>
        </p:spPr>
      </p:pic>
      <p:pic>
        <p:nvPicPr>
          <p:cNvPr id="15" name="圖片 14" descr="is00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6060" y="3527425"/>
            <a:ext cx="1439545" cy="1440000"/>
          </a:xfrm>
          <a:prstGeom prst="rect">
            <a:avLst/>
          </a:prstGeom>
        </p:spPr>
      </p:pic>
      <p:pic>
        <p:nvPicPr>
          <p:cNvPr id="16" name="圖片 15" descr="is00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535" y="1417955"/>
            <a:ext cx="1440000" cy="1440000"/>
          </a:xfrm>
          <a:prstGeom prst="rect">
            <a:avLst/>
          </a:prstGeom>
        </p:spPr>
      </p:pic>
      <p:pic>
        <p:nvPicPr>
          <p:cNvPr id="17" name="圖片 16" descr="is00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3125" y="1417955"/>
            <a:ext cx="1439545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1 - 350 (test 1.5T) - 2021.05.03 - 2021.05.14</a:t>
            </a:r>
            <a:endParaRPr lang="zh-TW" altLang="en-US" sz="3000"/>
          </a:p>
        </p:txBody>
      </p:sp>
      <p:pic>
        <p:nvPicPr>
          <p:cNvPr id="49" name="圖片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3" y="1417955"/>
            <a:ext cx="6182995" cy="3055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1 - 350 (1.5t &amp; 3.0t) - 2021.05.03 - 2021.05.14</a:t>
            </a:r>
            <a:endParaRPr lang="zh-TW" altLang="en-US" sz="3000"/>
          </a:p>
        </p:txBody>
      </p:sp>
      <p:pic>
        <p:nvPicPr>
          <p:cNvPr id="50" name="圖片 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182360" cy="117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MRI Results Plot- 2021.06.01 - 2021.06.11</a:t>
            </a:r>
            <a:endParaRPr lang="zh-TW" altLang="en-US" sz="3000"/>
          </a:p>
        </p:txBody>
      </p:sp>
      <p:pic>
        <p:nvPicPr>
          <p:cNvPr id="79" name="圖片 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615680" cy="254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09600" y="1417955"/>
            <a:ext cx="6189980" cy="496824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sym typeface="+mn-ea"/>
              </a:rPr>
              <a:t>MRI Results Plot- 2021.06.01 - 2021.06.11</a:t>
            </a:r>
            <a:endParaRPr lang="zh-TW" altLang="en-US"/>
          </a:p>
        </p:txBody>
      </p:sp>
      <p:pic>
        <p:nvPicPr>
          <p:cNvPr id="80" name="圖片 4" descr="Only S2 - 3.0T Lacune ALL model - Curve Plot "/>
          <p:cNvPicPr>
            <a:picLocks noChangeAspect="true"/>
          </p:cNvPicPr>
          <p:nvPr/>
        </p:nvPicPr>
        <p:blipFill>
          <a:blip r:embed="rId1"/>
          <a:srcRect b="16357"/>
          <a:stretch>
            <a:fillRect/>
          </a:stretch>
        </p:blipFill>
        <p:spPr>
          <a:xfrm>
            <a:off x="609600" y="1417955"/>
            <a:ext cx="6189980" cy="1656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圖片 5" descr="Only S2 - 1.5T Lacune ALL model - Curve Plot "/>
          <p:cNvPicPr>
            <a:picLocks noChangeAspect="true"/>
          </p:cNvPicPr>
          <p:nvPr/>
        </p:nvPicPr>
        <p:blipFill>
          <a:blip r:embed="rId2"/>
          <a:srcRect b="16357"/>
          <a:stretch>
            <a:fillRect/>
          </a:stretch>
        </p:blipFill>
        <p:spPr>
          <a:xfrm>
            <a:off x="610870" y="3074035"/>
            <a:ext cx="6188710" cy="1656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圖片 4" descr="Only S2 - 3.0T Circulation AP ALL model - Curve Plot "/>
          <p:cNvPicPr>
            <a:picLocks noChangeAspect="true"/>
          </p:cNvPicPr>
          <p:nvPr/>
        </p:nvPicPr>
        <p:blipFill>
          <a:blip r:embed="rId3"/>
          <a:srcRect b="16351"/>
          <a:stretch>
            <a:fillRect/>
          </a:stretch>
        </p:blipFill>
        <p:spPr>
          <a:xfrm>
            <a:off x="610870" y="4729798"/>
            <a:ext cx="6188710" cy="16567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sym typeface="+mn-ea"/>
              </a:rPr>
              <a:t>MRI Results Plot- 2021.06.01 - 2021.06.11</a:t>
            </a:r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09600" y="1417955"/>
            <a:ext cx="6497955" cy="524637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86" name="圖片 5" descr="Only S2 - 1.5T Circulation AP ALL model - Curve Plot "/>
          <p:cNvPicPr>
            <a:picLocks noChangeAspect="true"/>
          </p:cNvPicPr>
          <p:nvPr/>
        </p:nvPicPr>
        <p:blipFill>
          <a:blip r:embed="rId1"/>
          <a:srcRect b="14321"/>
          <a:stretch>
            <a:fillRect/>
          </a:stretch>
        </p:blipFill>
        <p:spPr>
          <a:xfrm>
            <a:off x="609600" y="1417955"/>
            <a:ext cx="6443980" cy="1766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7" name="圖片 2" descr="Only S1 - 3.0T - Curve Plot "/>
          <p:cNvPicPr>
            <a:picLocks noChangeAspect="true"/>
          </p:cNvPicPr>
          <p:nvPr/>
        </p:nvPicPr>
        <p:blipFill>
          <a:blip r:embed="rId2"/>
          <a:srcRect b="15707"/>
          <a:stretch>
            <a:fillRect/>
          </a:stretch>
        </p:blipFill>
        <p:spPr>
          <a:xfrm>
            <a:off x="609600" y="3184208"/>
            <a:ext cx="6443980" cy="1737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8" name="圖片 3" descr="Only S1 - 1.5T - Curve Plot "/>
          <p:cNvPicPr>
            <a:picLocks noChangeAspect="true"/>
          </p:cNvPicPr>
          <p:nvPr/>
        </p:nvPicPr>
        <p:blipFill>
          <a:blip r:embed="rId3"/>
          <a:srcRect b="15245"/>
          <a:stretch>
            <a:fillRect/>
          </a:stretch>
        </p:blipFill>
        <p:spPr>
          <a:xfrm>
            <a:off x="609600" y="4922520"/>
            <a:ext cx="6443980" cy="1747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591820" y="1400175"/>
            <a:ext cx="6497955" cy="53213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1 - 350 (1.5t &amp; 3.0t) 2021.06.14 - 2021.06.30</a:t>
            </a:r>
            <a:endParaRPr lang="zh-TW" altLang="en-US" sz="3000"/>
          </a:p>
        </p:txBody>
      </p:sp>
      <p:pic>
        <p:nvPicPr>
          <p:cNvPr id="92" name="圖片 4" descr="3.0T Lacune ALL model - Curve Plot 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120130" cy="2651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3" name="圖片 5" descr="1.5T Lacune ALL model - Curve Plot 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69715"/>
            <a:ext cx="6120130" cy="2651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>
                <a:sym typeface="+mn-ea"/>
              </a:rPr>
              <a:t>composed network results MRI 1 - 350 (1.5t &amp; 3.0t) 2021.06.14 - 2021.06.30</a:t>
            </a:r>
            <a:endParaRPr lang="zh-TW" altLang="en-US" sz="3000"/>
          </a:p>
        </p:txBody>
      </p:sp>
      <p:sp>
        <p:nvSpPr>
          <p:cNvPr id="3" name="矩形 2"/>
          <p:cNvSpPr/>
          <p:nvPr/>
        </p:nvSpPr>
        <p:spPr>
          <a:xfrm>
            <a:off x="591820" y="1400175"/>
            <a:ext cx="6497955" cy="530288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95" name="圖片 4" descr="3.0T Circulation AP ALL model - Curve Plot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120130" cy="2651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圖片 4" descr="1.5T Circulation AP ALL model - Curve Plot"/>
          <p:cNvPicPr>
            <a:picLocks noChangeAspect="true"/>
          </p:cNvPicPr>
          <p:nvPr/>
        </p:nvPicPr>
        <p:blipFill>
          <a:blip r:embed="rId2"/>
          <a:srcRect b="11135"/>
          <a:stretch>
            <a:fillRect/>
          </a:stretch>
        </p:blipFill>
        <p:spPr>
          <a:xfrm>
            <a:off x="609600" y="4069398"/>
            <a:ext cx="6120130" cy="23564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1 - 350 (1.5t &amp; 3.0t) 2021.06.14 - 2021.06.30</a:t>
            </a:r>
            <a:endParaRPr lang="zh-TW" altLang="en-US" sz="3000"/>
          </a:p>
        </p:txBody>
      </p:sp>
      <p:sp>
        <p:nvSpPr>
          <p:cNvPr id="3" name="矩形 2"/>
          <p:cNvSpPr/>
          <p:nvPr/>
        </p:nvSpPr>
        <p:spPr>
          <a:xfrm>
            <a:off x="591820" y="1400175"/>
            <a:ext cx="6506845" cy="530288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98" name="圖片 2" descr="1.5T only CNN Circulation AP ALL model - Curve Plot"/>
          <p:cNvPicPr>
            <a:picLocks noChangeAspect="true"/>
          </p:cNvPicPr>
          <p:nvPr/>
        </p:nvPicPr>
        <p:blipFill>
          <a:blip r:embed="rId1"/>
          <a:srcRect b="16523"/>
          <a:stretch>
            <a:fillRect/>
          </a:stretch>
        </p:blipFill>
        <p:spPr>
          <a:xfrm>
            <a:off x="609600" y="1417955"/>
            <a:ext cx="6120130" cy="2213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7" name="圖片 4" descr="3.0T only CNN Circulation AP ALL model - Curve Plot"/>
          <p:cNvPicPr>
            <a:picLocks noChangeAspect="true"/>
          </p:cNvPicPr>
          <p:nvPr/>
        </p:nvPicPr>
        <p:blipFill>
          <a:blip r:embed="rId2"/>
          <a:srcRect b="19037"/>
          <a:stretch>
            <a:fillRect/>
          </a:stretch>
        </p:blipFill>
        <p:spPr>
          <a:xfrm>
            <a:off x="609600" y="3631248"/>
            <a:ext cx="6120130" cy="2146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>
                <a:sym typeface="+mn-ea"/>
              </a:rPr>
              <a:t>composed network results MRI 1 - 350 (1.5t &amp; 3.0t) 2021.06.14 - 2021.06.30</a:t>
            </a:r>
            <a:endParaRPr lang="zh-TW" altLang="en-US" sz="3000"/>
          </a:p>
        </p:txBody>
      </p:sp>
      <p:sp>
        <p:nvSpPr>
          <p:cNvPr id="3" name="矩形 2"/>
          <p:cNvSpPr/>
          <p:nvPr/>
        </p:nvSpPr>
        <p:spPr>
          <a:xfrm>
            <a:off x="591820" y="1400175"/>
            <a:ext cx="6506845" cy="530288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99" name="圖片 2" descr="3.0T only CNN Lacune ALL model - Curve Plot"/>
          <p:cNvPicPr>
            <a:picLocks noChangeAspect="true"/>
          </p:cNvPicPr>
          <p:nvPr/>
        </p:nvPicPr>
        <p:blipFill>
          <a:blip r:embed="rId1"/>
          <a:srcRect b="19756"/>
          <a:stretch>
            <a:fillRect/>
          </a:stretch>
        </p:blipFill>
        <p:spPr>
          <a:xfrm>
            <a:off x="609600" y="1417638"/>
            <a:ext cx="6120130" cy="2127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1" name="圖片 4" descr="1.5T only CNN Lacune ALL model - Curve Plot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45840"/>
            <a:ext cx="6120130" cy="2651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SGD model github markdown coding- 2021.06.14 - 2021.06.30</a:t>
            </a:r>
            <a:endParaRPr lang="zh-TW" altLang="en-US" sz="300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9447530" cy="4489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Train Performance</a:t>
            </a:r>
            <a:endParaRPr lang="en-US" altLang="zh-TW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528445"/>
            <a:ext cx="7515225" cy="3038475"/>
          </a:xfrm>
          <a:prstGeom prst="rect">
            <a:avLst/>
          </a:prstGeom>
        </p:spPr>
      </p:pic>
      <p:sp>
        <p:nvSpPr>
          <p:cNvPr id="4" name="文字方塊 3"/>
          <p:cNvSpPr txBox="true"/>
          <p:nvPr/>
        </p:nvSpPr>
        <p:spPr>
          <a:xfrm>
            <a:off x="609600" y="1160145"/>
            <a:ext cx="412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Batch Size=2; epoch=5; iteration=2000</a:t>
            </a:r>
            <a:endParaRPr lang="en-US" altLang="zh-TW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>
                <a:sym typeface="+mn-ea"/>
              </a:rPr>
              <a:t>SGD model github markdown coding- 2021.06.14 - 2021.06.30</a:t>
            </a:r>
            <a:endParaRPr lang="zh-TW" altLang="en-US" sz="3000"/>
          </a:p>
        </p:txBody>
      </p:sp>
      <p:pic>
        <p:nvPicPr>
          <p:cNvPr id="103" name="圖片 1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184900" cy="3771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>
                <a:sym typeface="+mn-ea"/>
              </a:rPr>
              <a:t>SGD model github markdown coding- 2021.06.14 - 2021.06.30</a:t>
            </a:r>
            <a:endParaRPr lang="zh-TW" altLang="en-US" sz="3000"/>
          </a:p>
        </p:txBody>
      </p:sp>
      <p:pic>
        <p:nvPicPr>
          <p:cNvPr id="105" name="圖片 2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638"/>
            <a:ext cx="6179820" cy="3038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4" name="圖片 2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548" y="3471863"/>
            <a:ext cx="6185535" cy="3117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內容版面配置區 1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2828925" cy="39528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10" y="1417955"/>
            <a:ext cx="250507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j-ea"/>
            </a:endParaRPr>
          </a:p>
        </p:txBody>
      </p:sp>
      <p:pic>
        <p:nvPicPr>
          <p:cNvPr id="9" name="內容版面配置區 8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571750"/>
            <a:ext cx="3552825" cy="17145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2"/>
          <a:srcRect r="6438" b="11331"/>
          <a:stretch>
            <a:fillRect/>
          </a:stretch>
        </p:blipFill>
        <p:spPr>
          <a:xfrm>
            <a:off x="609600" y="274955"/>
            <a:ext cx="5721350" cy="20224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3"/>
          <a:srcRect t="46441" r="57380" b="18703"/>
          <a:stretch>
            <a:fillRect/>
          </a:stretch>
        </p:blipFill>
        <p:spPr>
          <a:xfrm>
            <a:off x="7096125" y="274955"/>
            <a:ext cx="4486275" cy="275844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495800"/>
            <a:ext cx="3552825" cy="209423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74955"/>
            <a:ext cx="6052185" cy="403796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019675" cy="847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rcRect b="66038"/>
          <a:stretch>
            <a:fillRect/>
          </a:stretch>
        </p:blipFill>
        <p:spPr>
          <a:xfrm>
            <a:off x="609600" y="2571750"/>
            <a:ext cx="9163050" cy="1714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45635"/>
            <a:ext cx="4362450" cy="20574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27405"/>
            <a:ext cx="6858000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6440" y="1417955"/>
            <a:ext cx="2076450" cy="5524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90" y="1417955"/>
            <a:ext cx="5186045" cy="31464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" y="1992630"/>
            <a:ext cx="2076450" cy="257175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90" y="4749800"/>
            <a:ext cx="5222875" cy="1794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2571750" cy="34766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65" y="1417955"/>
            <a:ext cx="1628775" cy="178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70" y="1417955"/>
            <a:ext cx="297180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7385685" cy="45262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rcRect r="42702"/>
          <a:stretch>
            <a:fillRect/>
          </a:stretch>
        </p:blipFill>
        <p:spPr>
          <a:xfrm>
            <a:off x="8369935" y="274955"/>
            <a:ext cx="3212465" cy="16827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16175"/>
            <a:ext cx="752475" cy="238442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rcRect r="44353"/>
          <a:stretch>
            <a:fillRect/>
          </a:stretch>
        </p:blipFill>
        <p:spPr>
          <a:xfrm>
            <a:off x="609600" y="274955"/>
            <a:ext cx="3726180" cy="4267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rcRect r="37308"/>
          <a:stretch>
            <a:fillRect/>
          </a:stretch>
        </p:blipFill>
        <p:spPr>
          <a:xfrm>
            <a:off x="4434840" y="274955"/>
            <a:ext cx="477710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- Pretrain data</a:t>
            </a:r>
            <a:r>
              <a:rPr lang="en-US" altLang="en-US"/>
              <a:t> </a:t>
            </a:r>
            <a:r>
              <a:rPr lang="en-US" altLang="zh-TW"/>
              <a:t>scale</a:t>
            </a:r>
            <a:endParaRPr lang="en-US" altLang="zh-TW"/>
          </a:p>
        </p:txBody>
      </p:sp>
      <p:pic>
        <p:nvPicPr>
          <p:cNvPr id="5" name="圖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59436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676592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" y="1417955"/>
            <a:ext cx="7600315" cy="525589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架構圖fsl (1)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7382510" cy="525589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Problem</a:t>
            </a:r>
            <a:endParaRPr lang="en-US" altLang="zh-TW"/>
          </a:p>
        </p:txBody>
      </p:sp>
      <p:sp>
        <p:nvSpPr>
          <p:cNvPr id="5" name="文字方塊 4"/>
          <p:cNvSpPr txBox="true"/>
          <p:nvPr/>
        </p:nvSpPr>
        <p:spPr>
          <a:xfrm>
            <a:off x="609600" y="1417955"/>
            <a:ext cx="57835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zh-TW"/>
              <a:t>DWI</a:t>
            </a:r>
            <a:r>
              <a:rPr lang="zh-TW" altLang="en-US"/>
              <a:t>和</a:t>
            </a:r>
            <a:r>
              <a:rPr lang="en-US" altLang="zh-TW"/>
              <a:t>SegMap</a:t>
            </a:r>
            <a:r>
              <a:rPr lang="zh-TW" altLang="en-US"/>
              <a:t>的</a:t>
            </a:r>
            <a:r>
              <a:rPr lang="en-US" altLang="zh-TW"/>
              <a:t>pixbit</a:t>
            </a:r>
            <a:r>
              <a:rPr lang="zh-TW" altLang="en-US"/>
              <a:t>不一致，部份讀取程式會出錯</a:t>
            </a:r>
            <a:endParaRPr lang="zh-TW" altLang="en-US"/>
          </a:p>
          <a:p>
            <a:pPr marL="342900" indent="-342900" algn="l">
              <a:buAutoNum type="arabicPeriod"/>
            </a:pPr>
            <a:endParaRPr lang="zh-TW" altLang="en-US"/>
          </a:p>
          <a:p>
            <a:pPr marL="342900" indent="-342900" algn="l">
              <a:buAutoNum type="arabicPeriod"/>
            </a:pPr>
            <a:r>
              <a:rPr lang="zh-TW" altLang="en-US"/>
              <a:t>刪除轉換的</a:t>
            </a:r>
            <a:r>
              <a:rPr lang="en-US" altLang="zh-TW"/>
              <a:t>DWI P0</a:t>
            </a:r>
            <a:r>
              <a:rPr lang="en-US" altLang="en-US"/>
              <a:t> </a:t>
            </a:r>
            <a:r>
              <a:rPr lang="en-US" altLang="zh-TW"/>
              <a:t>Dimension</a:t>
            </a:r>
            <a:endParaRPr lang="en-US" altLang="zh-TW"/>
          </a:p>
          <a:p>
            <a:pPr marL="342900" indent="-342900" algn="l">
              <a:buAutoNum type="arabicPeriod"/>
            </a:pPr>
            <a:endParaRPr lang="en-US" altLang="zh-TW"/>
          </a:p>
          <a:p>
            <a:pPr marL="342900" indent="-342900" algn="l">
              <a:buAutoNum type="arabicPeriod"/>
            </a:pPr>
            <a:r>
              <a:rPr lang="en-US" altLang="zh-TW"/>
              <a:t>BA, AAL3 </a:t>
            </a:r>
            <a:r>
              <a:rPr lang="zh-TW" altLang="en-US"/>
              <a:t>圖譜對齊標記會往上多一層</a:t>
            </a:r>
            <a:endParaRPr lang="zh-TW" altLang="en-US"/>
          </a:p>
          <a:p>
            <a:pPr marL="342900" indent="-342900" algn="l">
              <a:buAutoNum type="arabicPeriod"/>
            </a:pPr>
            <a:endParaRPr lang="zh-TW" altLang="en-US"/>
          </a:p>
          <a:p>
            <a:pPr marL="342900" indent="-342900" algn="l">
              <a:buAutoNum type="arabicPeriod"/>
            </a:pPr>
            <a:r>
              <a:rPr lang="en-US" altLang="zh-TW"/>
              <a:t>S1 </a:t>
            </a:r>
            <a:r>
              <a:rPr lang="zh-TW" altLang="en-US"/>
              <a:t>的</a:t>
            </a:r>
            <a:r>
              <a:rPr lang="en-US" altLang="zh-TW"/>
              <a:t>model</a:t>
            </a:r>
            <a:r>
              <a:rPr lang="zh-TW" altLang="en-US"/>
              <a:t>對於</a:t>
            </a:r>
            <a:r>
              <a:rPr lang="en-US" altLang="zh-TW"/>
              <a:t>negtive</a:t>
            </a:r>
            <a:r>
              <a:rPr lang="en-US" altLang="en-US"/>
              <a:t> sample</a:t>
            </a:r>
            <a:r>
              <a:rPr lang="zh-TW" altLang="en-US"/>
              <a:t>的預測容易出現誤判</a:t>
            </a:r>
            <a:endParaRPr lang="en-US" altLang="zh-TW"/>
          </a:p>
          <a:p>
            <a:pPr marL="342900" indent="-342900"/>
            <a:endParaRPr lang="en-US" altLang="zh-TW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T1 Mprage</a:t>
            </a:r>
            <a:endParaRPr lang="en-US" altLang="zh-TW"/>
          </a:p>
        </p:txBody>
      </p:sp>
      <p:graphicFrame>
        <p:nvGraphicFramePr>
          <p:cNvPr id="4" name="內容版面配置區 3"/>
          <p:cNvGraphicFramePr>
            <a:graphicFrameLocks noGrp="true"/>
          </p:cNvGraphicFramePr>
          <p:nvPr>
            <p:ph idx="1"/>
          </p:nvPr>
        </p:nvGraphicFramePr>
        <p:xfrm>
          <a:off x="609600" y="1600200"/>
          <a:ext cx="10972800" cy="1143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Patient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Image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Mprage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485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509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5668010" cy="15544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5" y="274955"/>
            <a:ext cx="4578350" cy="41395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6715"/>
            <a:ext cx="5668645" cy="20650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82775"/>
            <a:ext cx="3400425" cy="923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154930"/>
            <a:ext cx="68389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3452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GUI for S1-SGD-Net + Atla</a:t>
            </a:r>
            <a:r>
              <a:rPr lang="en-US" altLang="en-US"/>
              <a:t>s</a:t>
            </a:r>
            <a:endParaRPr lang="en-US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232265" cy="531812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SGD-Net GUI</a:t>
            </a:r>
            <a:endParaRPr lang="en-US" altLang="zh-TW"/>
          </a:p>
        </p:txBody>
      </p:sp>
      <p:graphicFrame>
        <p:nvGraphicFramePr>
          <p:cNvPr id="4" name="內容版面配置區 3"/>
          <p:cNvGraphicFramePr>
            <a:graphicFrameLocks noGrp="true"/>
          </p:cNvGraphicFramePr>
          <p:nvPr>
            <p:ph idx="1"/>
          </p:nvPr>
        </p:nvGraphicFramePr>
        <p:xfrm>
          <a:off x="609600" y="1600200"/>
          <a:ext cx="10972800" cy="4191000"/>
        </p:xfrm>
        <a:graphic>
          <a:graphicData uri="http://schemas.openxmlformats.org/drawingml/2006/table">
            <a:tbl>
              <a:tblPr firstRow="true">
                <a:tableStyleId>{08FB837D-C827-4EFA-A057-4D05807E0F7C}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function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state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/>
                        <a:t>D</a:t>
                      </a:r>
                      <a:r>
                        <a:rPr lang="en-US" altLang="zh-TW" sz="1800"/>
                        <a:t>icom to ni</a:t>
                      </a:r>
                      <a:r>
                        <a:rPr lang="en-US" altLang="en-US" sz="1800"/>
                        <a:t>i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/>
                        <a:t>Predict dwi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/>
                        <a:t>D</a:t>
                      </a:r>
                      <a:r>
                        <a:rPr lang="en-US" altLang="zh-TW" sz="1800"/>
                        <a:t>isplay dwi &amp; </a:t>
                      </a:r>
                      <a:r>
                        <a:rPr lang="en-US" altLang="en-US" sz="1800"/>
                        <a:t>P</a:t>
                      </a:r>
                      <a:r>
                        <a:rPr lang="en-US" altLang="zh-TW" sz="1800"/>
                        <a:t>redict lesion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N</a:t>
                      </a:r>
                      <a:r>
                        <a:rPr lang="en-US" altLang="zh-TW"/>
                        <a:t>ii to MNI Atlas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Switch Atlas Pattern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-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List Atlas info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/>
                        <a:t>Save Atlas Image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-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Optimized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-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SSH Connected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177290"/>
            <a:ext cx="6038850" cy="885825"/>
          </a:xfrm>
          <a:prstGeom prst="rect">
            <a:avLst/>
          </a:prstGeom>
        </p:spPr>
      </p:pic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Pytorch S1 SGD - memory used</a:t>
            </a:r>
            <a:endParaRPr lang="en-US" altLang="en-US"/>
          </a:p>
        </p:txBody>
      </p:sp>
      <p:sp>
        <p:nvSpPr>
          <p:cNvPr id="5" name="文字方塊 4"/>
          <p:cNvSpPr txBox="true"/>
          <p:nvPr/>
        </p:nvSpPr>
        <p:spPr>
          <a:xfrm>
            <a:off x="609600" y="1475105"/>
            <a:ext cx="1617980" cy="5835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600">
                <a:solidFill>
                  <a:schemeClr val="bg1"/>
                </a:solidFill>
              </a:rPr>
              <a:t>keras model</a:t>
            </a:r>
            <a:endParaRPr lang="en-US" altLang="zh-TW" sz="1600">
              <a:solidFill>
                <a:schemeClr val="bg1"/>
              </a:solidFill>
            </a:endParaRPr>
          </a:p>
          <a:p>
            <a:pPr algn="dist"/>
            <a:r>
              <a:rPr lang="en-US" altLang="zh-TW" sz="1600">
                <a:solidFill>
                  <a:schemeClr val="bg1"/>
                </a:solidFill>
              </a:rPr>
              <a:t>pytorch model</a:t>
            </a:r>
            <a:endParaRPr lang="en-US" altLang="zh-TW" sz="1600">
              <a:solidFill>
                <a:schemeClr val="bg1"/>
              </a:solidFill>
            </a:endParaRPr>
          </a:p>
        </p:txBody>
      </p:sp>
      <p:graphicFrame>
        <p:nvGraphicFramePr>
          <p:cNvPr id="9" name="圓桌 8"/>
          <p:cNvGraphicFramePr/>
          <p:nvPr/>
        </p:nvGraphicFramePr>
        <p:xfrm>
          <a:off x="609600" y="2225675"/>
          <a:ext cx="10898502" cy="122428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816417"/>
                <a:gridCol w="1816735"/>
                <a:gridCol w="1560512"/>
                <a:gridCol w="2072004"/>
                <a:gridCol w="1816417"/>
                <a:gridCol w="1816417"/>
              </a:tblGrid>
              <a:tr h="4832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memory used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disk used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single epoch sec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max batch size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GPU memory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Keras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5.0GB ~ 10GB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9GB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294 sec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10GB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Pytorch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2.0GB ~ 6GB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20MB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240 sec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24 or More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7GB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圖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07130"/>
            <a:ext cx="2628900" cy="2524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148590"/>
            <a:ext cx="5681684" cy="234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" y="2863215"/>
            <a:ext cx="5690235" cy="24574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30" y="148590"/>
            <a:ext cx="5645454" cy="23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35" y="2863215"/>
            <a:ext cx="5643245" cy="2457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2865" y="480060"/>
            <a:ext cx="12028170" cy="6038850"/>
          </a:xfrm>
          <a:prstGeom prst="rect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480060"/>
            <a:ext cx="3848100" cy="2533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65" y="480060"/>
            <a:ext cx="3848100" cy="25336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065" y="480060"/>
            <a:ext cx="3848100" cy="25336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" y="3985260"/>
            <a:ext cx="3848100" cy="25336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65" y="3985260"/>
            <a:ext cx="3848100" cy="25336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065" y="3985260"/>
            <a:ext cx="384810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Train Sample [20-50-100]</a:t>
            </a:r>
            <a:endParaRPr lang="en-US" altLang="zh-TW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3691255" cy="48539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30" y="1417955"/>
            <a:ext cx="3147060" cy="500824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" altLang="zh-TW"/>
              <a:t>test median</a:t>
            </a:r>
            <a:endParaRPr lang="" altLang="zh-TW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4067175" cy="5410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5" y="5506720"/>
            <a:ext cx="800100" cy="1809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131445" y="1000125"/>
            <a:ext cx="11851640" cy="5760085"/>
          </a:xfrm>
          <a:prstGeom prst="rect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3" name="圖片 2" descr="Sample 20 Training + Val  - Dice Lo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" y="3880485"/>
            <a:ext cx="4320000" cy="2880000"/>
          </a:xfrm>
          <a:prstGeom prst="rect">
            <a:avLst/>
          </a:prstGeom>
        </p:spPr>
      </p:pic>
      <p:pic>
        <p:nvPicPr>
          <p:cNvPr id="4" name="圖片 3" descr="Sample 20 Training + Val  - IoU Lo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1000760"/>
            <a:ext cx="4320000" cy="2880000"/>
          </a:xfrm>
          <a:prstGeom prst="rect">
            <a:avLst/>
          </a:prstGeom>
        </p:spPr>
      </p:pic>
      <p:pic>
        <p:nvPicPr>
          <p:cNvPr id="5" name="圖片 4" descr="Sample 50 Training + Val  - Dice Lo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630" y="3880485"/>
            <a:ext cx="4320000" cy="2880000"/>
          </a:xfrm>
          <a:prstGeom prst="rect">
            <a:avLst/>
          </a:prstGeom>
        </p:spPr>
      </p:pic>
      <p:pic>
        <p:nvPicPr>
          <p:cNvPr id="6" name="圖片 5" descr="Sample 50 Training + Val  - IoU Lo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30" y="1000760"/>
            <a:ext cx="4320000" cy="2880000"/>
          </a:xfrm>
          <a:prstGeom prst="rect">
            <a:avLst/>
          </a:prstGeom>
        </p:spPr>
      </p:pic>
      <p:pic>
        <p:nvPicPr>
          <p:cNvPr id="7" name="圖片 6" descr="Sample 100 Training + Val  - Dice Lo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180" y="3880485"/>
            <a:ext cx="4320000" cy="2880000"/>
          </a:xfrm>
          <a:prstGeom prst="rect">
            <a:avLst/>
          </a:prstGeom>
        </p:spPr>
      </p:pic>
      <p:pic>
        <p:nvPicPr>
          <p:cNvPr id="8" name="圖片 7" descr="Sample 100 Training + Val  - IoU Lo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180" y="1000760"/>
            <a:ext cx="4320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" altLang="zh-TW"/>
              <a:t>paper viewer reply</a:t>
            </a:r>
            <a:endParaRPr lang="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5895975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2865" y="480060"/>
            <a:ext cx="12028170" cy="6038850"/>
          </a:xfrm>
          <a:prstGeom prst="rect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2" name="圖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480060"/>
            <a:ext cx="3848100" cy="25336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65" y="480060"/>
            <a:ext cx="3848100" cy="25336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065" y="480060"/>
            <a:ext cx="3848100" cy="25336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" y="3985260"/>
            <a:ext cx="3848100" cy="25336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65" y="3985260"/>
            <a:ext cx="3848100" cy="253365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065" y="3985260"/>
            <a:ext cx="384810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FPN</a:t>
            </a:r>
            <a:endParaRPr lang="en-US" altLang="zh-TW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61035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>
          <a:xfrm>
            <a:off x="638175" y="274638"/>
            <a:ext cx="10972800" cy="1143000"/>
          </a:xfrm>
        </p:spPr>
        <p:txBody>
          <a:bodyPr/>
          <a:p>
            <a:r>
              <a:rPr lang="en-US" altLang="en-US"/>
              <a:t>Non-local</a:t>
            </a:r>
            <a:endParaRPr lang="en-US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1417955"/>
            <a:ext cx="5786755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X-Net</a:t>
            </a:r>
            <a:endParaRPr lang="en-US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257300"/>
            <a:ext cx="9901663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圖片 8" descr="is0006o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199505" y="2675890"/>
            <a:ext cx="2697480" cy="2697480"/>
          </a:xfrm>
          <a:prstGeom prst="rect">
            <a:avLst/>
          </a:prstGeom>
        </p:spPr>
      </p:pic>
      <p:sp>
        <p:nvSpPr>
          <p:cNvPr id="4" name="標題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CNN - U-Net</a:t>
            </a:r>
            <a:r>
              <a:rPr lang="en-US" altLang="en-US"/>
              <a:t>(Training Processes) </a:t>
            </a:r>
            <a:endParaRPr lang="en-US" altLang="en-US"/>
          </a:p>
        </p:txBody>
      </p:sp>
      <p:pic>
        <p:nvPicPr>
          <p:cNvPr id="5" name="圖片 4" descr="is0006o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37945"/>
            <a:ext cx="2697480" cy="2697480"/>
          </a:xfrm>
          <a:prstGeom prst="rect">
            <a:avLst/>
          </a:prstGeom>
        </p:spPr>
      </p:pic>
      <p:pic>
        <p:nvPicPr>
          <p:cNvPr id="6" name="圖片 5" descr="is0006s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02100"/>
            <a:ext cx="2697480" cy="2697480"/>
          </a:xfrm>
          <a:prstGeom prst="rect">
            <a:avLst/>
          </a:prstGeom>
        </p:spPr>
      </p:pic>
      <p:pic>
        <p:nvPicPr>
          <p:cNvPr id="7" name="圖片 6" descr="is0006s1"/>
          <p:cNvPicPr>
            <a:picLocks noChangeAspect="true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  <a:lum bright="54000"/>
          </a:blip>
          <a:stretch>
            <a:fillRect/>
          </a:stretch>
        </p:blipFill>
        <p:spPr>
          <a:xfrm>
            <a:off x="6199505" y="2675890"/>
            <a:ext cx="2697480" cy="269748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2700000">
            <a:off x="4233545" y="2339975"/>
            <a:ext cx="879475" cy="693420"/>
          </a:xfrm>
          <a:prstGeom prst="rightArrow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1" name="向右箭號 10"/>
          <p:cNvSpPr/>
          <p:nvPr/>
        </p:nvSpPr>
        <p:spPr>
          <a:xfrm rot="18900000">
            <a:off x="4233545" y="5104130"/>
            <a:ext cx="879475" cy="693420"/>
          </a:xfrm>
          <a:prstGeom prst="rightArrow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2" name="文字方塊 11"/>
          <p:cNvSpPr txBox="true"/>
          <p:nvPr/>
        </p:nvSpPr>
        <p:spPr>
          <a:xfrm>
            <a:off x="3863975" y="3840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Learning Feature</a:t>
            </a:r>
            <a:endParaRPr lang="en-US" altLang="zh-TW"/>
          </a:p>
        </p:txBody>
      </p:sp>
      <p:sp>
        <p:nvSpPr>
          <p:cNvPr id="13" name="文字方塊 12"/>
          <p:cNvSpPr txBox="true"/>
          <p:nvPr/>
        </p:nvSpPr>
        <p:spPr>
          <a:xfrm>
            <a:off x="6751955" y="1753870"/>
            <a:ext cx="1592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Segmentation</a:t>
            </a:r>
            <a:endParaRPr lang="en-US" altLang="en-US"/>
          </a:p>
          <a:p>
            <a:pPr algn="ctr"/>
            <a:r>
              <a:rPr lang="en-US" altLang="en-US"/>
              <a:t>+</a:t>
            </a:r>
            <a:endParaRPr lang="en-US" altLang="en-US"/>
          </a:p>
          <a:p>
            <a:pPr algn="ctr"/>
            <a:r>
              <a:rPr lang="en-US" altLang="en-US"/>
              <a:t>Classification</a:t>
            </a: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U-Net - Model</a:t>
            </a:r>
            <a:endParaRPr lang="en-US" altLang="en-US"/>
          </a:p>
        </p:txBody>
      </p:sp>
      <p:graphicFrame>
        <p:nvGraphicFramePr>
          <p:cNvPr id="3" name="圓桌 2"/>
          <p:cNvGraphicFramePr/>
          <p:nvPr/>
        </p:nvGraphicFramePr>
        <p:xfrm>
          <a:off x="949325" y="3263265"/>
          <a:ext cx="8534400" cy="2286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2844800"/>
                <a:gridCol w="28448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U-Net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Optimizer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Adam(1e-4)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BCE+Dice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Batch Size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150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49325" y="1858645"/>
            <a:ext cx="4171950" cy="1171575"/>
          </a:xfrm>
          <a:prstGeom prst="rect">
            <a:avLst/>
          </a:prstGeom>
        </p:spPr>
      </p:pic>
      <p:sp>
        <p:nvSpPr>
          <p:cNvPr id="5" name="文字方塊 4"/>
          <p:cNvSpPr txBox="true"/>
          <p:nvPr/>
        </p:nvSpPr>
        <p:spPr>
          <a:xfrm>
            <a:off x="949325" y="1490345"/>
            <a:ext cx="2125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Data Augmentation</a:t>
            </a: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data scale</a:t>
            </a:r>
            <a:endParaRPr lang="en-US" altLang="zh-TW"/>
          </a:p>
        </p:txBody>
      </p:sp>
      <p:sp>
        <p:nvSpPr>
          <p:cNvPr id="7" name="矩形 6"/>
          <p:cNvSpPr/>
          <p:nvPr/>
        </p:nvSpPr>
        <p:spPr>
          <a:xfrm>
            <a:off x="5080" y="1298575"/>
            <a:ext cx="12138025" cy="553148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11" name="圖片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1298575"/>
            <a:ext cx="4912082" cy="288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35" y="3950335"/>
            <a:ext cx="4831675" cy="28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1298575"/>
            <a:ext cx="4802437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609600" y="1675130"/>
            <a:ext cx="8233410" cy="515493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Train Performance</a:t>
            </a:r>
            <a:endParaRPr lang="en-US" altLang="zh-TW"/>
          </a:p>
        </p:txBody>
      </p:sp>
      <p:sp>
        <p:nvSpPr>
          <p:cNvPr id="4" name="文字方塊 3"/>
          <p:cNvSpPr txBox="true"/>
          <p:nvPr/>
        </p:nvSpPr>
        <p:spPr>
          <a:xfrm>
            <a:off x="609600" y="1160145"/>
            <a:ext cx="4380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Batch Size=</a:t>
            </a:r>
            <a:r>
              <a:rPr lang="en-US" altLang="en-US"/>
              <a:t>10</a:t>
            </a:r>
            <a:r>
              <a:rPr lang="en-US" altLang="zh-TW"/>
              <a:t>; epoch=</a:t>
            </a:r>
            <a:r>
              <a:rPr lang="en-US" altLang="en-US"/>
              <a:t>150</a:t>
            </a:r>
            <a:r>
              <a:rPr lang="en-US" altLang="zh-TW"/>
              <a:t>; iteration=200</a:t>
            </a:r>
            <a:endParaRPr lang="en-US" altLang="zh-TW"/>
          </a:p>
        </p:txBody>
      </p:sp>
      <p:pic>
        <p:nvPicPr>
          <p:cNvPr id="11" name="圖片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675130"/>
            <a:ext cx="3725690" cy="252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95445"/>
            <a:ext cx="3677413" cy="252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615" y="1675130"/>
            <a:ext cx="3846278" cy="252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615" y="4195445"/>
            <a:ext cx="3870157" cy="252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210" y="1141730"/>
            <a:ext cx="33528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標題 7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-</a:t>
            </a:r>
            <a:r>
              <a:rPr lang="en-US" altLang="en-US"/>
              <a:t> Test Perfromance</a:t>
            </a:r>
            <a:endParaRPr lang="en-US" altLang="en-US"/>
          </a:p>
        </p:txBody>
      </p:sp>
      <p:sp>
        <p:nvSpPr>
          <p:cNvPr id="12" name="文字方塊 11"/>
          <p:cNvSpPr txBox="true"/>
          <p:nvPr/>
        </p:nvSpPr>
        <p:spPr>
          <a:xfrm>
            <a:off x="609600" y="1049655"/>
            <a:ext cx="3199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rgbClr val="FF0000"/>
                </a:solidFill>
              </a:rPr>
              <a:t>Test Result : iou_smooth=100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1417955"/>
            <a:ext cx="11533505" cy="541210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14" name="圖片 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5253061" cy="180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23895"/>
            <a:ext cx="5253061" cy="18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55" y="1417955"/>
            <a:ext cx="5253061" cy="180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955" y="3223895"/>
            <a:ext cx="5253061" cy="180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955" y="5024120"/>
            <a:ext cx="5253061" cy="180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029835"/>
            <a:ext cx="5253061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標題 7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-</a:t>
            </a:r>
            <a:r>
              <a:rPr lang="en-US" altLang="en-US"/>
              <a:t> Test Perfromance</a:t>
            </a:r>
            <a:endParaRPr lang="en-US" altLang="en-US"/>
          </a:p>
        </p:txBody>
      </p:sp>
      <p:sp>
        <p:nvSpPr>
          <p:cNvPr id="12" name="文字方塊 11"/>
          <p:cNvSpPr txBox="true"/>
          <p:nvPr/>
        </p:nvSpPr>
        <p:spPr>
          <a:xfrm>
            <a:off x="609600" y="1049655"/>
            <a:ext cx="3199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rgbClr val="FF0000"/>
                </a:solidFill>
              </a:rPr>
              <a:t>Test Result : iou_smooth=100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1417955"/>
            <a:ext cx="11533505" cy="541210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2" name="圖片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5024120"/>
            <a:ext cx="5253061" cy="18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23895"/>
            <a:ext cx="5253061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955"/>
            <a:ext cx="5253061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55" y="1417955"/>
            <a:ext cx="5253061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955" y="3218180"/>
            <a:ext cx="5253061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955" y="5029835"/>
            <a:ext cx="5253061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</a:t>
            </a:r>
            <a:r>
              <a:rPr lang="en-US" altLang="en-US"/>
              <a:t>Data Scale</a:t>
            </a:r>
            <a:endParaRPr lang="en-US" altLang="en-US"/>
          </a:p>
        </p:txBody>
      </p:sp>
      <p:sp>
        <p:nvSpPr>
          <p:cNvPr id="9" name="矩形 8"/>
          <p:cNvSpPr/>
          <p:nvPr/>
        </p:nvSpPr>
        <p:spPr>
          <a:xfrm>
            <a:off x="609600" y="1417955"/>
            <a:ext cx="11283315" cy="527494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11" name="圖片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4605076" cy="27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530" y="3992880"/>
            <a:ext cx="4529695" cy="27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765" y="1417955"/>
            <a:ext cx="4502284" cy="270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</a:t>
            </a:r>
            <a:r>
              <a:rPr lang="en-US" altLang="en-US"/>
              <a:t>Parameters</a:t>
            </a:r>
            <a:endParaRPr lang="en-US" altLang="en-US"/>
          </a:p>
        </p:txBody>
      </p:sp>
      <p:graphicFrame>
        <p:nvGraphicFramePr>
          <p:cNvPr id="5" name="圓桌 4"/>
          <p:cNvGraphicFramePr/>
          <p:nvPr/>
        </p:nvGraphicFramePr>
        <p:xfrm>
          <a:off x="260350" y="1471930"/>
          <a:ext cx="10969625" cy="1852930"/>
        </p:xfrm>
        <a:graphic>
          <a:graphicData uri="http://schemas.openxmlformats.org/drawingml/2006/table">
            <a:tbl>
              <a:tblPr firstRow="true">
                <a:tableStyleId>{AF606853-7671-496A-8E4F-DF71F8EC918B}</a:tableStyleId>
              </a:tblPr>
              <a:tblGrid>
                <a:gridCol w="2766060"/>
                <a:gridCol w="1953895"/>
                <a:gridCol w="2105660"/>
                <a:gridCol w="1076325"/>
                <a:gridCol w="1442720"/>
                <a:gridCol w="1624965"/>
              </a:tblGrid>
              <a:tr h="5327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Function</a:t>
                      </a:r>
                      <a:endParaRPr lang="en-US" altLang="en-US" sz="1800"/>
                    </a:p>
                  </a:txBody>
                  <a:tcPr anchor="ctr" anchorCtr="false"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Optimizer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Learning Rate(LR)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batch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epochs</a:t>
                      </a:r>
                      <a:endParaRPr lang="en-US" altLang="en-US" sz="1800">
                        <a:sym typeface="+mn-ea"/>
                      </a:endParaRPr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Decay rate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rgbClr val="FF0000"/>
                          </a:solidFill>
                          <a:sym typeface="+mn-ea"/>
                        </a:rPr>
                        <a:t>Binary Crossentropy </a:t>
                      </a:r>
                      <a:endParaRPr lang="en-US" altLang="zh-TW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 anchorCtr="false"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Adam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1e-4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200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150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LR / epochs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rgbClr val="FF0000"/>
                          </a:solidFill>
                          <a:sym typeface="+mn-ea"/>
                        </a:rPr>
                        <a:t>Binary Crossentropy </a:t>
                      </a:r>
                      <a:endParaRPr lang="en-US" altLang="zh-TW" sz="18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rgbClr val="FF0000"/>
                          </a:solidFill>
                          <a:sym typeface="+mn-ea"/>
                        </a:rPr>
                        <a:t>+</a:t>
                      </a:r>
                      <a:endParaRPr lang="en-US" altLang="zh-TW" sz="18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rgbClr val="FF0000"/>
                          </a:solidFill>
                          <a:sym typeface="+mn-ea"/>
                        </a:rPr>
                        <a:t> D</a:t>
                      </a:r>
                      <a:r>
                        <a:rPr lang="en-US" altLang="zh-TW" sz="1800">
                          <a:solidFill>
                            <a:srgbClr val="FF0000"/>
                          </a:solidFill>
                          <a:sym typeface="+mn-ea"/>
                        </a:rPr>
                        <a:t>ice Loss</a:t>
                      </a:r>
                      <a:endParaRPr lang="en-US" altLang="zh-TW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 anchorCtr="false"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Adam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1e-4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200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150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LR / epochs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Performance</a:t>
            </a:r>
            <a:endParaRPr lang="en-US" altLang="zh-TW"/>
          </a:p>
        </p:txBody>
      </p:sp>
      <p:graphicFrame>
        <p:nvGraphicFramePr>
          <p:cNvPr id="3" name="圓桌 2"/>
          <p:cNvGraphicFramePr/>
          <p:nvPr/>
        </p:nvGraphicFramePr>
        <p:xfrm>
          <a:off x="609600" y="1602105"/>
          <a:ext cx="10048875" cy="2328545"/>
        </p:xfrm>
        <a:graphic>
          <a:graphicData uri="http://schemas.openxmlformats.org/drawingml/2006/table">
            <a:tbl>
              <a:tblPr firstRow="true">
                <a:tableStyleId>{8FD4443E-F989-4FC4-A0C8-D5A2AF1F390B}</a:tableStyleId>
              </a:tblPr>
              <a:tblGrid>
                <a:gridCol w="2009775"/>
                <a:gridCol w="2009775"/>
                <a:gridCol w="2009775"/>
                <a:gridCol w="2009775"/>
                <a:gridCol w="2009775"/>
              </a:tblGrid>
              <a:tr h="4508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Function</a:t>
                      </a:r>
                      <a:endParaRPr lang="en-US" altLang="en-US" sz="1800"/>
                    </a:p>
                  </a:txBody>
                  <a:tcPr anchor="ctr" anchorCtr="false">
                    <a:lnR w="12700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loss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accuracy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IoU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Dice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688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rgbClr val="FF0000"/>
                          </a:solidFill>
                          <a:sym typeface="+mn-ea"/>
                        </a:rPr>
                        <a:t>Binary Crossentropy </a:t>
                      </a:r>
                      <a:endParaRPr lang="en-US" altLang="zh-TW" sz="1800"/>
                    </a:p>
                  </a:txBody>
                  <a:tcPr anchor="ctr" anchorCtr="false"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0.01163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0.99741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0.73480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0.63119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8966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rgbClr val="FF0000"/>
                          </a:solidFill>
                          <a:sym typeface="+mn-ea"/>
                        </a:rPr>
                        <a:t>Binary Crossentropy </a:t>
                      </a:r>
                      <a:endParaRPr lang="en-US" altLang="zh-TW" sz="18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rgbClr val="FF0000"/>
                          </a:solidFill>
                          <a:sym typeface="+mn-ea"/>
                        </a:rPr>
                        <a:t>+</a:t>
                      </a:r>
                      <a:endParaRPr lang="en-US" altLang="zh-TW" sz="18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rgbClr val="FF0000"/>
                          </a:solidFill>
                          <a:sym typeface="+mn-ea"/>
                        </a:rPr>
                        <a:t> D</a:t>
                      </a:r>
                      <a:r>
                        <a:rPr lang="en-US" altLang="zh-TW" sz="1800">
                          <a:solidFill>
                            <a:srgbClr val="FF0000"/>
                          </a:solidFill>
                          <a:sym typeface="+mn-ea"/>
                        </a:rPr>
                        <a:t>ice Loss</a:t>
                      </a:r>
                      <a:endParaRPr lang="en-US" altLang="zh-TW" sz="1800"/>
                    </a:p>
                  </a:txBody>
                  <a:tcPr anchor="ctr" anchorCtr="false"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0.06811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0.99764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0.76735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/>
                        <a:t>0.93384</a:t>
                      </a:r>
                      <a:endParaRPr lang="en-US" altLang="en-US" sz="1800"/>
                    </a:p>
                  </a:txBody>
                  <a:tcPr anchor="ctr" anchorCtr="false">
                    <a:lnL w="12700">
                      <a:solidFill>
                        <a:schemeClr val="tx1"/>
                      </a:solidFill>
                      <a:prstDash val="solid"/>
                    </a:lnL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1" name="圖片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4149725"/>
            <a:ext cx="7228840" cy="8928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177790"/>
            <a:ext cx="833310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Predict Result</a:t>
            </a:r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09600" y="1417955"/>
            <a:ext cx="11283315" cy="527494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5253061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18180"/>
            <a:ext cx="5253061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018405"/>
            <a:ext cx="5253061" cy="1800000"/>
          </a:xfrm>
          <a:prstGeom prst="rect">
            <a:avLst/>
          </a:prstGeom>
        </p:spPr>
      </p:pic>
      <p:sp>
        <p:nvSpPr>
          <p:cNvPr id="10" name="文字方塊 9"/>
          <p:cNvSpPr txBox="true"/>
          <p:nvPr/>
        </p:nvSpPr>
        <p:spPr>
          <a:xfrm>
            <a:off x="609600" y="1016000"/>
            <a:ext cx="524319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true"/>
          <p:nvPr/>
        </p:nvSpPr>
        <p:spPr>
          <a:xfrm>
            <a:off x="5466080" y="1016000"/>
            <a:ext cx="667956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+</a:t>
            </a:r>
            <a:r>
              <a:rPr lang="en-US" altLang="en-US" sz="2500">
                <a:solidFill>
                  <a:srgbClr val="FF0000"/>
                </a:solidFill>
              </a:rPr>
              <a:t> D</a:t>
            </a:r>
            <a:r>
              <a:rPr lang="en-US" altLang="zh-TW" sz="2500">
                <a:solidFill>
                  <a:srgbClr val="FF0000"/>
                </a:solidFill>
              </a:rPr>
              <a:t>ice Loss</a:t>
            </a:r>
            <a:endParaRPr lang="en-US" altLang="zh-TW" sz="250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85" y="1491615"/>
            <a:ext cx="5253061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85" y="3291840"/>
            <a:ext cx="5253061" cy="18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185" y="5018405"/>
            <a:ext cx="5253061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Predict Result</a:t>
            </a:r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09600" y="1417955"/>
            <a:ext cx="11283315" cy="527494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5253061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18180"/>
            <a:ext cx="5253061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018405"/>
            <a:ext cx="5253061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85" y="1417955"/>
            <a:ext cx="5253061" cy="1800000"/>
          </a:xfrm>
          <a:prstGeom prst="rect">
            <a:avLst/>
          </a:prstGeom>
        </p:spPr>
      </p:pic>
      <p:sp>
        <p:nvSpPr>
          <p:cNvPr id="11" name="文字方塊 10"/>
          <p:cNvSpPr txBox="true"/>
          <p:nvPr/>
        </p:nvSpPr>
        <p:spPr>
          <a:xfrm>
            <a:off x="609600" y="1016000"/>
            <a:ext cx="524319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true"/>
          <p:nvPr/>
        </p:nvSpPr>
        <p:spPr>
          <a:xfrm>
            <a:off x="5466080" y="1016000"/>
            <a:ext cx="667956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+</a:t>
            </a:r>
            <a:r>
              <a:rPr lang="en-US" altLang="en-US" sz="2500">
                <a:solidFill>
                  <a:srgbClr val="FF0000"/>
                </a:solidFill>
              </a:rPr>
              <a:t> D</a:t>
            </a:r>
            <a:r>
              <a:rPr lang="en-US" altLang="zh-TW" sz="2500">
                <a:solidFill>
                  <a:srgbClr val="FF0000"/>
                </a:solidFill>
              </a:rPr>
              <a:t>ice Loss</a:t>
            </a:r>
            <a:endParaRPr lang="en-US" altLang="zh-TW" sz="250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85" y="3218180"/>
            <a:ext cx="5253061" cy="18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185" y="5018405"/>
            <a:ext cx="5253061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- data</a:t>
            </a:r>
            <a:r>
              <a:rPr lang="en-US" altLang="en-US"/>
              <a:t> </a:t>
            </a:r>
            <a:r>
              <a:rPr lang="en-US" altLang="zh-TW"/>
              <a:t>scale</a:t>
            </a:r>
            <a:endParaRPr lang="en-US" altLang="zh-TW"/>
          </a:p>
        </p:txBody>
      </p:sp>
      <p:pic>
        <p:nvPicPr>
          <p:cNvPr id="10" name="圖片 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14745" y="1668145"/>
            <a:ext cx="5857875" cy="379158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" y="1668780"/>
            <a:ext cx="5981700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Predict Result</a:t>
            </a:r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09600" y="1417955"/>
            <a:ext cx="11283315" cy="527494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5253061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18180"/>
            <a:ext cx="5253061" cy="1800000"/>
          </a:xfrm>
          <a:prstGeom prst="rect">
            <a:avLst/>
          </a:prstGeom>
        </p:spPr>
      </p:pic>
      <p:sp>
        <p:nvSpPr>
          <p:cNvPr id="10" name="文字方塊 9"/>
          <p:cNvSpPr txBox="true"/>
          <p:nvPr/>
        </p:nvSpPr>
        <p:spPr>
          <a:xfrm>
            <a:off x="609600" y="1016000"/>
            <a:ext cx="524319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true"/>
          <p:nvPr/>
        </p:nvSpPr>
        <p:spPr>
          <a:xfrm>
            <a:off x="5466080" y="1016000"/>
            <a:ext cx="667956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+</a:t>
            </a:r>
            <a:r>
              <a:rPr lang="en-US" altLang="en-US" sz="2500">
                <a:solidFill>
                  <a:srgbClr val="FF0000"/>
                </a:solidFill>
              </a:rPr>
              <a:t> D</a:t>
            </a:r>
            <a:r>
              <a:rPr lang="en-US" altLang="zh-TW" sz="2500">
                <a:solidFill>
                  <a:srgbClr val="FF0000"/>
                </a:solidFill>
              </a:rPr>
              <a:t>ice Loss</a:t>
            </a:r>
            <a:endParaRPr lang="en-US" altLang="zh-TW" sz="2500">
              <a:solidFill>
                <a:srgbClr val="FF0000"/>
              </a:solidFill>
            </a:endParaRPr>
          </a:p>
        </p:txBody>
      </p:sp>
      <p:pic>
        <p:nvPicPr>
          <p:cNvPr id="12" name="圖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85" y="1417955"/>
            <a:ext cx="5253061" cy="18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85" y="3218180"/>
            <a:ext cx="5253061" cy="180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85" y="5018405"/>
            <a:ext cx="5253061" cy="18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018405"/>
            <a:ext cx="5253061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U-Net - Predict Result</a:t>
            </a:r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09600" y="1417955"/>
            <a:ext cx="11283315" cy="527494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5253061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18180"/>
            <a:ext cx="5253061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018405"/>
            <a:ext cx="5253061" cy="1800000"/>
          </a:xfrm>
          <a:prstGeom prst="rect">
            <a:avLst/>
          </a:prstGeom>
        </p:spPr>
      </p:pic>
      <p:sp>
        <p:nvSpPr>
          <p:cNvPr id="10" name="文字方塊 9"/>
          <p:cNvSpPr txBox="true"/>
          <p:nvPr/>
        </p:nvSpPr>
        <p:spPr>
          <a:xfrm>
            <a:off x="609600" y="1016000"/>
            <a:ext cx="524319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true"/>
          <p:nvPr/>
        </p:nvSpPr>
        <p:spPr>
          <a:xfrm>
            <a:off x="5466080" y="1016000"/>
            <a:ext cx="667956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+</a:t>
            </a:r>
            <a:r>
              <a:rPr lang="en-US" altLang="en-US" sz="2500">
                <a:solidFill>
                  <a:srgbClr val="FF0000"/>
                </a:solidFill>
              </a:rPr>
              <a:t> D</a:t>
            </a:r>
            <a:r>
              <a:rPr lang="en-US" altLang="zh-TW" sz="2500">
                <a:solidFill>
                  <a:srgbClr val="FF0000"/>
                </a:solidFill>
              </a:rPr>
              <a:t>ice Loss</a:t>
            </a:r>
            <a:endParaRPr lang="en-US" altLang="zh-TW" sz="2500">
              <a:solidFill>
                <a:srgbClr val="FF0000"/>
              </a:solidFill>
            </a:endParaRPr>
          </a:p>
        </p:txBody>
      </p:sp>
      <p:pic>
        <p:nvPicPr>
          <p:cNvPr id="12" name="圖片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85" y="1417955"/>
            <a:ext cx="5253061" cy="18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85" y="3218180"/>
            <a:ext cx="5253061" cy="18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185" y="5018405"/>
            <a:ext cx="5253061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</a:t>
            </a:r>
            <a:r>
              <a:rPr lang="en-US" altLang="en-US"/>
              <a:t>- U-Net - Binary Accuracy</a:t>
            </a:r>
            <a:endParaRPr lang="en-US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rcRect b="13383"/>
          <a:stretch>
            <a:fillRect/>
          </a:stretch>
        </p:blipFill>
        <p:spPr>
          <a:xfrm>
            <a:off x="609600" y="1417955"/>
            <a:ext cx="3362325" cy="221107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945890"/>
            <a:ext cx="3362325" cy="2209800"/>
          </a:xfrm>
          <a:prstGeom prst="rect">
            <a:avLst/>
          </a:prstGeom>
        </p:spPr>
      </p:pic>
      <p:sp>
        <p:nvSpPr>
          <p:cNvPr id="9" name="文字方塊 8"/>
          <p:cNvSpPr txBox="true"/>
          <p:nvPr/>
        </p:nvSpPr>
        <p:spPr>
          <a:xfrm>
            <a:off x="3347085" y="4428490"/>
            <a:ext cx="524319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  <a:p>
            <a:pPr algn="ctr"/>
            <a:r>
              <a:rPr lang="en-US" altLang="zh-TW" sz="2500">
                <a:solidFill>
                  <a:srgbClr val="FF0000"/>
                </a:solidFill>
              </a:rPr>
              <a:t>+</a:t>
            </a:r>
            <a:endParaRPr lang="en-US" altLang="zh-TW" sz="2500">
              <a:solidFill>
                <a:srgbClr val="FF0000"/>
              </a:solidFill>
            </a:endParaRPr>
          </a:p>
          <a:p>
            <a:pPr algn="ctr"/>
            <a:r>
              <a:rPr lang="en-US" altLang="zh-TW" sz="2500">
                <a:solidFill>
                  <a:srgbClr val="FF0000"/>
                </a:solidFill>
              </a:rPr>
              <a:t> Dice Loss</a:t>
            </a:r>
            <a:endParaRPr lang="en-US" altLang="zh-TW" sz="250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true"/>
          <p:nvPr/>
        </p:nvSpPr>
        <p:spPr>
          <a:xfrm>
            <a:off x="3474085" y="2286000"/>
            <a:ext cx="524319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</a:t>
            </a:r>
            <a:r>
              <a:rPr lang="en-US" altLang="en-US"/>
              <a:t>- U-Net - IoU</a:t>
            </a:r>
            <a:endParaRPr lang="en-US" altLang="en-US"/>
          </a:p>
        </p:txBody>
      </p:sp>
      <p:pic>
        <p:nvPicPr>
          <p:cNvPr id="5" name="圖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3267075" cy="22110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82390"/>
            <a:ext cx="3267710" cy="2219325"/>
          </a:xfrm>
          <a:prstGeom prst="rect">
            <a:avLst/>
          </a:prstGeom>
        </p:spPr>
      </p:pic>
      <p:sp>
        <p:nvSpPr>
          <p:cNvPr id="8" name="文字方塊 7"/>
          <p:cNvSpPr txBox="true"/>
          <p:nvPr/>
        </p:nvSpPr>
        <p:spPr>
          <a:xfrm>
            <a:off x="3347085" y="4428490"/>
            <a:ext cx="524319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  <a:p>
            <a:pPr algn="ctr"/>
            <a:r>
              <a:rPr lang="en-US" altLang="zh-TW" sz="2500">
                <a:solidFill>
                  <a:srgbClr val="FF0000"/>
                </a:solidFill>
              </a:rPr>
              <a:t>+</a:t>
            </a:r>
            <a:endParaRPr lang="en-US" altLang="zh-TW" sz="2500">
              <a:solidFill>
                <a:srgbClr val="FF0000"/>
              </a:solidFill>
            </a:endParaRPr>
          </a:p>
          <a:p>
            <a:pPr algn="ctr"/>
            <a:r>
              <a:rPr lang="en-US" altLang="zh-TW" sz="2500">
                <a:solidFill>
                  <a:srgbClr val="FF0000"/>
                </a:solidFill>
              </a:rPr>
              <a:t> </a:t>
            </a:r>
            <a:r>
              <a:rPr lang="en-US" altLang="en-US" sz="2500">
                <a:solidFill>
                  <a:srgbClr val="FF0000"/>
                </a:solidFill>
              </a:rPr>
              <a:t>D</a:t>
            </a:r>
            <a:r>
              <a:rPr lang="en-US" altLang="zh-TW" sz="2500">
                <a:solidFill>
                  <a:srgbClr val="FF0000"/>
                </a:solidFill>
              </a:rPr>
              <a:t>ice Loss</a:t>
            </a:r>
            <a:endParaRPr lang="en-US" altLang="zh-TW" sz="250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true"/>
          <p:nvPr/>
        </p:nvSpPr>
        <p:spPr>
          <a:xfrm>
            <a:off x="3474085" y="2286000"/>
            <a:ext cx="524319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</a:t>
            </a:r>
            <a:r>
              <a:rPr lang="en-US" altLang="en-US"/>
              <a:t>- U-Net - loss </a:t>
            </a:r>
            <a:endParaRPr lang="en-US" altLang="en-US"/>
          </a:p>
        </p:txBody>
      </p:sp>
      <p:pic>
        <p:nvPicPr>
          <p:cNvPr id="6" name="圖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3228975" cy="2190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72865"/>
            <a:ext cx="3228975" cy="2219325"/>
          </a:xfrm>
          <a:prstGeom prst="rect">
            <a:avLst/>
          </a:prstGeom>
        </p:spPr>
      </p:pic>
      <p:sp>
        <p:nvSpPr>
          <p:cNvPr id="8" name="文字方塊 7"/>
          <p:cNvSpPr txBox="true"/>
          <p:nvPr/>
        </p:nvSpPr>
        <p:spPr>
          <a:xfrm>
            <a:off x="3347085" y="4428490"/>
            <a:ext cx="524319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  <a:p>
            <a:pPr algn="ctr"/>
            <a:r>
              <a:rPr lang="en-US" altLang="zh-TW" sz="2500">
                <a:solidFill>
                  <a:srgbClr val="FF0000"/>
                </a:solidFill>
              </a:rPr>
              <a:t>+</a:t>
            </a:r>
            <a:endParaRPr lang="en-US" altLang="zh-TW" sz="2500">
              <a:solidFill>
                <a:srgbClr val="FF0000"/>
              </a:solidFill>
            </a:endParaRPr>
          </a:p>
          <a:p>
            <a:pPr algn="ctr"/>
            <a:r>
              <a:rPr lang="en-US" altLang="zh-TW" sz="2500">
                <a:solidFill>
                  <a:srgbClr val="FF0000"/>
                </a:solidFill>
              </a:rPr>
              <a:t> </a:t>
            </a:r>
            <a:r>
              <a:rPr lang="en-US" altLang="en-US" sz="2500">
                <a:solidFill>
                  <a:srgbClr val="FF0000"/>
                </a:solidFill>
              </a:rPr>
              <a:t>D</a:t>
            </a:r>
            <a:r>
              <a:rPr lang="en-US" altLang="zh-TW" sz="2500">
                <a:solidFill>
                  <a:srgbClr val="FF0000"/>
                </a:solidFill>
              </a:rPr>
              <a:t>ice Loss</a:t>
            </a:r>
            <a:endParaRPr lang="en-US" altLang="zh-TW" sz="250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true"/>
          <p:nvPr/>
        </p:nvSpPr>
        <p:spPr>
          <a:xfrm>
            <a:off x="3474085" y="2286000"/>
            <a:ext cx="524319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</a:t>
            </a:r>
            <a:r>
              <a:rPr lang="en-US" altLang="en-US"/>
              <a:t>- U-Net - Dice</a:t>
            </a:r>
            <a:endParaRPr lang="en-US" altLang="en-US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rcRect b="12962"/>
          <a:stretch>
            <a:fillRect/>
          </a:stretch>
        </p:blipFill>
        <p:spPr>
          <a:xfrm>
            <a:off x="609600" y="1417955"/>
            <a:ext cx="3324225" cy="22110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38600"/>
            <a:ext cx="3324225" cy="2257425"/>
          </a:xfrm>
          <a:prstGeom prst="rect">
            <a:avLst/>
          </a:prstGeom>
        </p:spPr>
      </p:pic>
      <p:sp>
        <p:nvSpPr>
          <p:cNvPr id="8" name="文字方塊 7"/>
          <p:cNvSpPr txBox="true"/>
          <p:nvPr/>
        </p:nvSpPr>
        <p:spPr>
          <a:xfrm>
            <a:off x="3347085" y="4428490"/>
            <a:ext cx="524319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  <a:p>
            <a:pPr algn="ctr"/>
            <a:r>
              <a:rPr lang="en-US" altLang="zh-TW" sz="2500">
                <a:solidFill>
                  <a:srgbClr val="FF0000"/>
                </a:solidFill>
              </a:rPr>
              <a:t>+</a:t>
            </a:r>
            <a:endParaRPr lang="en-US" altLang="zh-TW" sz="2500">
              <a:solidFill>
                <a:srgbClr val="FF0000"/>
              </a:solidFill>
            </a:endParaRPr>
          </a:p>
          <a:p>
            <a:pPr algn="ctr"/>
            <a:r>
              <a:rPr lang="en-US" altLang="zh-TW" sz="2500">
                <a:solidFill>
                  <a:srgbClr val="FF0000"/>
                </a:solidFill>
              </a:rPr>
              <a:t> </a:t>
            </a:r>
            <a:r>
              <a:rPr lang="en-US" altLang="en-US" sz="2500">
                <a:solidFill>
                  <a:srgbClr val="FF0000"/>
                </a:solidFill>
              </a:rPr>
              <a:t>D</a:t>
            </a:r>
            <a:r>
              <a:rPr lang="en-US" altLang="zh-TW" sz="2500">
                <a:solidFill>
                  <a:srgbClr val="FF0000"/>
                </a:solidFill>
              </a:rPr>
              <a:t>ice Loss</a:t>
            </a:r>
            <a:endParaRPr lang="en-US" altLang="zh-TW" sz="250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true"/>
          <p:nvPr/>
        </p:nvSpPr>
        <p:spPr>
          <a:xfrm>
            <a:off x="3474085" y="2286000"/>
            <a:ext cx="524319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500">
                <a:solidFill>
                  <a:srgbClr val="FF0000"/>
                </a:solidFill>
              </a:rPr>
              <a:t>Binary Crossentropy </a:t>
            </a:r>
            <a:endParaRPr lang="en-US" altLang="zh-TW"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Multi Class Segmentation</a:t>
            </a:r>
            <a:endParaRPr lang="en-US" altLang="zh-TW"/>
          </a:p>
        </p:txBody>
      </p:sp>
      <p:sp>
        <p:nvSpPr>
          <p:cNvPr id="3" name="文字方塊 2"/>
          <p:cNvSpPr txBox="true"/>
          <p:nvPr/>
        </p:nvSpPr>
        <p:spPr>
          <a:xfrm>
            <a:off x="609600" y="1417955"/>
            <a:ext cx="39103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/>
              <a:t>NumClass = 3 = {0,1,2,3}</a:t>
            </a:r>
            <a:endParaRPr lang="en-US" altLang="zh-TW"/>
          </a:p>
          <a:p>
            <a:pPr algn="l"/>
            <a:endParaRPr lang="en-US" altLang="zh-TW"/>
          </a:p>
          <a:p>
            <a:pPr algn="l"/>
            <a:r>
              <a:rPr lang="en-US" altLang="zh-TW"/>
              <a:t>DataSet = total 150 groups of photos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849245"/>
            <a:ext cx="2714625" cy="2724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45" y="2849245"/>
            <a:ext cx="2714625" cy="27146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15" y="2849245"/>
            <a:ext cx="270510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Multi Class Network - Architecture</a:t>
            </a:r>
            <a:endParaRPr lang="en-US" altLang="zh-TW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11419205" cy="44799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Multi Class Segmentation</a:t>
            </a:r>
            <a:endParaRPr lang="en-US" altLang="zh-TW"/>
          </a:p>
        </p:txBody>
      </p:sp>
      <p:sp>
        <p:nvSpPr>
          <p:cNvPr id="3" name="文字方塊 2"/>
          <p:cNvSpPr txBox="true"/>
          <p:nvPr/>
        </p:nvSpPr>
        <p:spPr>
          <a:xfrm>
            <a:off x="609600" y="1417955"/>
            <a:ext cx="39103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/>
              <a:t>NumClass = 3 = {0,1,2,3}</a:t>
            </a:r>
            <a:endParaRPr lang="en-US" altLang="zh-TW"/>
          </a:p>
          <a:p>
            <a:pPr algn="l"/>
            <a:endParaRPr lang="en-US" altLang="zh-TW"/>
          </a:p>
          <a:p>
            <a:pPr algn="l"/>
            <a:r>
              <a:rPr lang="en-US" altLang="zh-TW"/>
              <a:t>DataSet = total 150 groups of photos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849245"/>
            <a:ext cx="2714625" cy="2724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45" y="2849245"/>
            <a:ext cx="2714625" cy="27146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15" y="2849245"/>
            <a:ext cx="270510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Multi Class Segmentation</a:t>
            </a:r>
            <a:endParaRPr lang="zh-TW" altLang="en-US"/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05275" y="2427605"/>
            <a:ext cx="6791325" cy="33242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27605"/>
            <a:ext cx="3533775" cy="3324225"/>
          </a:xfrm>
          <a:prstGeom prst="rect">
            <a:avLst/>
          </a:prstGeom>
        </p:spPr>
      </p:pic>
      <p:sp>
        <p:nvSpPr>
          <p:cNvPr id="9" name="文字方塊 8"/>
          <p:cNvSpPr txBox="true"/>
          <p:nvPr/>
        </p:nvSpPr>
        <p:spPr>
          <a:xfrm>
            <a:off x="609600" y="1417955"/>
            <a:ext cx="2526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ImageSize = 192 x 192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51485" y="1513205"/>
            <a:ext cx="3267075" cy="21907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" y="3818255"/>
            <a:ext cx="3267075" cy="21907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785" y="1541780"/>
            <a:ext cx="3285490" cy="21621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3818255"/>
            <a:ext cx="3286125" cy="2191385"/>
          </a:xfrm>
          <a:prstGeom prst="rect">
            <a:avLst/>
          </a:prstGeom>
        </p:spPr>
      </p:pic>
      <p:sp>
        <p:nvSpPr>
          <p:cNvPr id="8" name="標題 7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-</a:t>
            </a:r>
            <a:r>
              <a:rPr lang="en-US" altLang="en-US"/>
              <a:t> Train Perfromance v1</a:t>
            </a:r>
            <a:endParaRPr lang="en-US" altLang="en-US"/>
          </a:p>
        </p:txBody>
      </p:sp>
      <p:pic>
        <p:nvPicPr>
          <p:cNvPr id="9" name="圖片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310" y="3861435"/>
            <a:ext cx="3526155" cy="14579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310" y="5319395"/>
            <a:ext cx="3526155" cy="150558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310" y="937895"/>
            <a:ext cx="3526155" cy="2923540"/>
          </a:xfrm>
          <a:prstGeom prst="rect">
            <a:avLst/>
          </a:prstGeom>
        </p:spPr>
      </p:pic>
      <p:sp>
        <p:nvSpPr>
          <p:cNvPr id="12" name="文字方塊 11"/>
          <p:cNvSpPr txBox="true"/>
          <p:nvPr/>
        </p:nvSpPr>
        <p:spPr>
          <a:xfrm>
            <a:off x="8644890" y="569595"/>
            <a:ext cx="3199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Test Result : iou_smooth=100</a:t>
            </a:r>
            <a:endParaRPr lang="en-US" altLang="zh-TW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Multi Class Netwrok Parameters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3653155"/>
            <a:ext cx="2933700" cy="733425"/>
          </a:xfrm>
          <a:prstGeom prst="rect">
            <a:avLst/>
          </a:prstGeom>
        </p:spPr>
      </p:pic>
      <p:sp>
        <p:nvSpPr>
          <p:cNvPr id="9" name="文字方塊 8"/>
          <p:cNvSpPr txBox="true"/>
          <p:nvPr/>
        </p:nvSpPr>
        <p:spPr>
          <a:xfrm>
            <a:off x="648335" y="3190240"/>
            <a:ext cx="173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Binary Network</a:t>
            </a:r>
            <a:endParaRPr lang="en-US" altLang="en-US"/>
          </a:p>
        </p:txBody>
      </p:sp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20240"/>
            <a:ext cx="2934335" cy="728345"/>
          </a:xfrm>
          <a:prstGeom prst="rect">
            <a:avLst/>
          </a:prstGeom>
        </p:spPr>
      </p:pic>
      <p:sp>
        <p:nvSpPr>
          <p:cNvPr id="6" name="文字方塊 5"/>
          <p:cNvSpPr txBox="true"/>
          <p:nvPr/>
        </p:nvSpPr>
        <p:spPr>
          <a:xfrm>
            <a:off x="647700" y="1470025"/>
            <a:ext cx="213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MultiClass Network</a:t>
            </a:r>
            <a:endParaRPr lang="en-US" altLang="en-US"/>
          </a:p>
        </p:txBody>
      </p:sp>
      <p:pic>
        <p:nvPicPr>
          <p:cNvPr id="10" name="圖片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85" y="3653155"/>
            <a:ext cx="3624580" cy="100457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085" y="1924685"/>
            <a:ext cx="3638550" cy="1024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5"/>
          <a:srcRect l="63991"/>
          <a:stretch>
            <a:fillRect/>
          </a:stretch>
        </p:blipFill>
        <p:spPr>
          <a:xfrm>
            <a:off x="5025390" y="5046980"/>
            <a:ext cx="3435985" cy="13398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5"/>
          <a:srcRect r="53723"/>
          <a:stretch>
            <a:fillRect/>
          </a:stretch>
        </p:blipFill>
        <p:spPr>
          <a:xfrm>
            <a:off x="609600" y="5046980"/>
            <a:ext cx="4415790" cy="133985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710" y="1920240"/>
            <a:ext cx="4210050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10484485" y="1195705"/>
            <a:ext cx="1496695" cy="565340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69130" y="1216660"/>
            <a:ext cx="1496695" cy="565340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Multi Class Netwrok Parameters</a:t>
            </a:r>
            <a:br>
              <a:rPr lang="en-US" altLang="zh-TW"/>
            </a:br>
            <a:endParaRPr lang="zh-TW" altLang="en-US"/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1"/>
          <a:srcRect r="38503"/>
          <a:stretch>
            <a:fillRect/>
          </a:stretch>
        </p:blipFill>
        <p:spPr>
          <a:xfrm>
            <a:off x="6102985" y="1195070"/>
            <a:ext cx="4381500" cy="5652135"/>
          </a:xfrm>
          <a:prstGeom prst="rect">
            <a:avLst/>
          </a:prstGeom>
        </p:spPr>
      </p:pic>
      <p:sp>
        <p:nvSpPr>
          <p:cNvPr id="9" name="文字方塊 8"/>
          <p:cNvSpPr txBox="true"/>
          <p:nvPr/>
        </p:nvSpPr>
        <p:spPr>
          <a:xfrm>
            <a:off x="105410" y="848360"/>
            <a:ext cx="173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Binary Network</a:t>
            </a:r>
            <a:endParaRPr lang="en-US" altLang="en-US"/>
          </a:p>
        </p:txBody>
      </p:sp>
      <p:sp>
        <p:nvSpPr>
          <p:cNvPr id="6" name="文字方塊 5"/>
          <p:cNvSpPr txBox="true"/>
          <p:nvPr/>
        </p:nvSpPr>
        <p:spPr>
          <a:xfrm>
            <a:off x="6102985" y="848360"/>
            <a:ext cx="213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MultiClass Network</a:t>
            </a:r>
            <a:endParaRPr lang="en-US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2"/>
          <a:srcRect r="38340" b="13525"/>
          <a:stretch>
            <a:fillRect/>
          </a:stretch>
        </p:blipFill>
        <p:spPr>
          <a:xfrm>
            <a:off x="105410" y="1216660"/>
            <a:ext cx="4363720" cy="5654040"/>
          </a:xfrm>
          <a:prstGeom prst="rect">
            <a:avLst/>
          </a:prstGeom>
        </p:spPr>
      </p:pic>
      <p:sp>
        <p:nvSpPr>
          <p:cNvPr id="4" name="文字方塊 3"/>
          <p:cNvSpPr txBox="true"/>
          <p:nvPr/>
        </p:nvSpPr>
        <p:spPr>
          <a:xfrm>
            <a:off x="4469130" y="1216025"/>
            <a:ext cx="1496695" cy="5400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500">
                <a:solidFill>
                  <a:schemeClr val="bg2"/>
                </a:solidFill>
              </a:rPr>
              <a:t>feature channel</a:t>
            </a:r>
            <a:endParaRPr lang="en-US" altLang="en-US" sz="1500">
              <a:solidFill>
                <a:schemeClr val="bg2"/>
              </a:solidFill>
            </a:endParaRPr>
          </a:p>
          <a:p>
            <a:pPr algn="ctr"/>
            <a:endParaRPr lang="en-US" altLang="en-US" sz="1500">
              <a:solidFill>
                <a:schemeClr val="bg2"/>
              </a:solidFill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</a:rPr>
              <a:t>3(RGB)</a:t>
            </a:r>
            <a:endParaRPr lang="en-US" altLang="en-US" sz="1500">
              <a:solidFill>
                <a:schemeClr val="bg2"/>
              </a:solidFill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</a:rPr>
              <a:t>64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</a:rPr>
              <a:t>128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</a:rPr>
              <a:t>256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512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1024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512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256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128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64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2 [0,1]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</p:txBody>
      </p:sp>
      <p:sp>
        <p:nvSpPr>
          <p:cNvPr id="5" name="文字方塊 4"/>
          <p:cNvSpPr txBox="true"/>
          <p:nvPr/>
        </p:nvSpPr>
        <p:spPr>
          <a:xfrm>
            <a:off x="10484168" y="1216025"/>
            <a:ext cx="1496695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1500">
                <a:solidFill>
                  <a:schemeClr val="bg2"/>
                </a:solidFill>
                <a:sym typeface="+mn-ea"/>
              </a:rPr>
              <a:t>feature channel</a:t>
            </a:r>
            <a:endParaRPr lang="en-US" altLang="en-US" sz="1500">
              <a:solidFill>
                <a:schemeClr val="bg2"/>
              </a:solidFill>
            </a:endParaRPr>
          </a:p>
          <a:p>
            <a:pPr algn="ctr"/>
            <a:endParaRPr lang="en-US" altLang="en-US" sz="1500">
              <a:solidFill>
                <a:schemeClr val="bg2"/>
              </a:solidFill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sym typeface="+mn-ea"/>
              </a:rPr>
              <a:t>3(RGB)</a:t>
            </a:r>
            <a:endParaRPr lang="en-US" altLang="en-US" sz="1500">
              <a:solidFill>
                <a:schemeClr val="bg2"/>
              </a:solidFill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</a:rPr>
              <a:t>16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</a:rPr>
              <a:t>32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</a:rPr>
              <a:t>48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64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128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64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48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32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16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  <a:latin typeface="东文宋体" charset="0"/>
                <a:ea typeface="东文宋体" charset="0"/>
                <a:sym typeface="+mn-ea"/>
              </a:rPr>
              <a:t>2 [0,1]</a:t>
            </a:r>
            <a:endParaRPr lang="en-US" altLang="en-US" sz="1500">
              <a:solidFill>
                <a:schemeClr val="bg2"/>
              </a:solidFill>
              <a:latin typeface="东文宋体" charset="0"/>
              <a:ea typeface="东文宋体" charset="0"/>
              <a:sym typeface="+mn-ea"/>
            </a:endParaRPr>
          </a:p>
          <a:p>
            <a:pPr algn="ctr"/>
            <a:r>
              <a:rPr lang="en-US" altLang="en-US" sz="1500">
                <a:solidFill>
                  <a:schemeClr val="bg2"/>
                </a:solidFill>
              </a:rPr>
              <a:t>(4 [0,1,2,3])</a:t>
            </a:r>
            <a:endParaRPr lang="en-US" altLang="en-US" sz="15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Multi Class Network - </a:t>
            </a:r>
            <a:r>
              <a:rPr lang="en-US" altLang="en-US">
                <a:sym typeface="+mn-ea"/>
              </a:rPr>
              <a:t>Loss Function</a:t>
            </a:r>
            <a:r>
              <a:rPr lang="en-US" altLang="zh-TW">
                <a:sym typeface="+mn-ea"/>
              </a:rPr>
              <a:t> </a:t>
            </a:r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true"/>
              <p:nvPr/>
            </p:nvSpPr>
            <p:spPr>
              <a:xfrm>
                <a:off x="609537" y="5047234"/>
                <a:ext cx="5370830" cy="83439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en-US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Focal Loss = </a:t>
                </a:r>
                <a:br>
                  <a:rPr lang="en-US" altLang="en-US" sz="2400">
                    <a:latin typeface="DejaVu Math TeX Gyre" panose="02000503000000000000" charset="0"/>
                    <a:cs typeface="DejaVu Math TeX Gyre" panose="02000503000000000000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𝐹𝐿</m:t>
                      </m:r>
                      <m:d>
                        <m:dPr>
                          <m:ctrlP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𝛾</m:t>
                          </m:r>
                        </m:sup>
                      </m:sSup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>
          <p:sp>
            <p:nvSpPr>
              <p:cNvPr id="13" name="文字方塊 1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09537" y="5047234"/>
                <a:ext cx="5370830" cy="834390"/>
              </a:xfrm>
              <a:prstGeom prst="rect">
                <a:avLst/>
              </a:prstGeom>
              <a:blipFill rotWithShape="true">
                <a:blip r:embed="rId1"/>
                <a:stretch>
                  <a:fillRect l="-11" t="-30" r="11" b="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true"/>
              <p:nvPr/>
            </p:nvSpPr>
            <p:spPr>
              <a:xfrm>
                <a:off x="609600" y="3524250"/>
                <a:ext cx="6182360" cy="8343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altLang="en-US" sz="2400">
                    <a:latin typeface="DejaVu Math TeX Gyre" panose="02000503000000000000" charset="0"/>
                    <a:cs typeface="DejaVu Math TeX Gyre" panose="02000503000000000000" charset="0"/>
                  </a:rPr>
                  <a:t>Balanced Cross Entropy = </a:t>
                </a:r>
                <a:br>
                  <a:rPr lang="en-US" altLang="en-US" sz="2400">
                    <a:latin typeface="DejaVu Math TeX Gyre" panose="02000503000000000000" charset="0"/>
                    <a:cs typeface="DejaVu Math TeX Gyre" panose="02000503000000000000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BCE</m:t>
                      </m:r>
                      <m:d>
                        <m:dPr>
                          <m:ctrlP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BCE</m:t>
                      </m:r>
                      <m:d>
                        <m:dPr>
                          <m:ctrlP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</m:t>
                          </m:r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𝑙𝑜𝑔</m:t>
                      </m:r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24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zh-TW" altLang="en-US" sz="2400"/>
              </a:p>
            </p:txBody>
          </p:sp>
        </mc:Choice>
        <mc:Fallback>
          <p:sp>
            <p:nvSpPr>
              <p:cNvPr id="14" name="文字方塊 13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09600" y="3524250"/>
                <a:ext cx="6182360" cy="834390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true"/>
              <p:nvPr/>
            </p:nvSpPr>
            <p:spPr>
              <a:xfrm>
                <a:off x="609537" y="4472559"/>
                <a:ext cx="10826115" cy="4648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  <m:r>
                      <a:rPr lang="en-US" altLang="zh-TW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=(</m:t>
                    </m:r>
                    <m:r>
                      <a:rPr lang="en-US" altLang="zh-TW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𝑎</m:t>
                    </m:r>
                    <m:r>
                      <a:rPr lang="en-US" altLang="zh-TW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TW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𝑦</m:t>
                    </m:r>
                    <m:r>
                      <a:rPr lang="en-US" altLang="zh-TW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</a:rPr>
                  <a:t>&gt;&gt;For notational convenience,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en-US">
                    <a:latin typeface="DejaVu Math TeX Gyre" panose="02000503000000000000" charset="0"/>
                    <a:cs typeface="DejaVu Math TeX Gyre" panose="02000503000000000000" charset="0"/>
                  </a:rPr>
                  <a:t>analogously to how we defined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en-US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6" name="文字方塊 15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09537" y="4472559"/>
                <a:ext cx="10826115" cy="464820"/>
              </a:xfrm>
              <a:prstGeom prst="rect">
                <a:avLst/>
              </a:prstGeom>
              <a:blipFill rotWithShape="true">
                <a:blip r:embed="rId3"/>
                <a:stretch>
                  <a:fillRect l="-5" t="-55" r="5" b="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17955"/>
            <a:ext cx="618172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Multi Class Network - </a:t>
            </a:r>
            <a:r>
              <a:rPr lang="en-US" altLang="en-US">
                <a:sym typeface="+mn-ea"/>
              </a:rPr>
              <a:t>Loss Function</a:t>
            </a:r>
            <a:r>
              <a:rPr lang="en-US" altLang="zh-TW">
                <a:sym typeface="+mn-ea"/>
              </a:rPr>
              <a:t> </a:t>
            </a:r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true"/>
              <p:nvPr/>
            </p:nvSpPr>
            <p:spPr>
              <a:xfrm>
                <a:off x="609600" y="2322195"/>
                <a:ext cx="10010775" cy="6756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altLang="en-US" sz="2400">
                    <a:latin typeface="+mj-lt"/>
                    <a:cs typeface="+mj-lt"/>
                  </a:rPr>
                  <a:t>Tversky =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d>
                      <m:d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𝑃𝑟𝑒𝑑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𝐺𝑇</m:t>
                        </m:r>
                      </m:e>
                    </m:d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d>
                      <m:d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</m:e>
                    </m:d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∩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</m:num>
                      <m:den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∩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𝛼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|+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𝛽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TW" sz="2400">
                  <a:latin typeface="+mj-lt"/>
                  <a:cs typeface="+mj-lt"/>
                </a:endParaRPr>
              </a:p>
            </p:txBody>
          </p:sp>
        </mc:Choice>
        <mc:Fallback>
          <p:sp>
            <p:nvSpPr>
              <p:cNvPr id="14" name="文字方塊 13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09600" y="2322195"/>
                <a:ext cx="10010775" cy="675640"/>
              </a:xfrm>
              <a:prstGeom prst="rect">
                <a:avLst/>
              </a:prstGeom>
              <a:blipFill rotWithShape="true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/>
              <p:cNvSpPr txBox="true"/>
              <p:nvPr/>
            </p:nvSpPr>
            <p:spPr>
              <a:xfrm>
                <a:off x="609600" y="1417955"/>
                <a:ext cx="10010775" cy="6654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altLang="en-US" sz="2400">
                    <a:latin typeface="+mj-lt"/>
                    <a:cs typeface="+mj-lt"/>
                  </a:rPr>
                  <a:t>IoU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>
                        <a:latin typeface="+mj-lt"/>
                        <a:cs typeface="+mj-lt"/>
                      </a:rPr>
                      <m:t>IoU</m:t>
                    </m:r>
                    <m:d>
                      <m:d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𝑃𝑟𝑒𝑑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𝐺𝑇</m:t>
                        </m:r>
                      </m:e>
                    </m:d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×|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∩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</m:num>
                      <m:den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|+|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TW" sz="2400">
                  <a:latin typeface="+mj-lt"/>
                  <a:cs typeface="+mj-lt"/>
                </a:endParaRPr>
              </a:p>
            </p:txBody>
          </p:sp>
        </mc:Choice>
        <mc:Fallback>
          <p:sp>
            <p:nvSpPr>
              <p:cNvPr id="3" name="文字方塊 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09600" y="1417955"/>
                <a:ext cx="10010775" cy="665480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Multi Class Network - </a:t>
            </a:r>
            <a:r>
              <a:rPr lang="en-US" altLang="en-US">
                <a:sym typeface="+mn-ea"/>
              </a:rPr>
              <a:t>Loss Function</a:t>
            </a:r>
            <a:r>
              <a:rPr lang="en-US" altLang="zh-TW">
                <a:sym typeface="+mn-ea"/>
              </a:rPr>
              <a:t> </a:t>
            </a:r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true"/>
              <p:nvPr/>
            </p:nvSpPr>
            <p:spPr>
              <a:xfrm>
                <a:off x="609600" y="2322195"/>
                <a:ext cx="10010775" cy="6756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altLang="en-US" sz="2400">
                    <a:latin typeface="+mj-lt"/>
                    <a:cs typeface="+mj-lt"/>
                  </a:rPr>
                  <a:t>Tversky =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d>
                      <m:d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𝑃𝑟𝑒𝑑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𝐺𝑇</m:t>
                        </m:r>
                      </m:e>
                    </m:d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𝑇</m:t>
                    </m:r>
                    <m:d>
                      <m:d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</m:e>
                    </m:d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∩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</m:num>
                      <m:den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∩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𝛼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|+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𝛽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TW" sz="2400">
                  <a:latin typeface="+mj-lt"/>
                  <a:cs typeface="+mj-lt"/>
                </a:endParaRPr>
              </a:p>
            </p:txBody>
          </p:sp>
        </mc:Choice>
        <mc:Fallback>
          <p:sp>
            <p:nvSpPr>
              <p:cNvPr id="14" name="文字方塊 13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09600" y="2322195"/>
                <a:ext cx="10010775" cy="675640"/>
              </a:xfrm>
              <a:prstGeom prst="rect">
                <a:avLst/>
              </a:prstGeom>
              <a:blipFill rotWithShape="true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/>
              <p:cNvSpPr txBox="true"/>
              <p:nvPr/>
            </p:nvSpPr>
            <p:spPr>
              <a:xfrm>
                <a:off x="609600" y="1417955"/>
                <a:ext cx="10010775" cy="6654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altLang="en-US" sz="2400">
                    <a:latin typeface="+mj-lt"/>
                    <a:cs typeface="+mj-lt"/>
                  </a:rPr>
                  <a:t>Dice =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𝐷</m:t>
                    </m:r>
                    <m:d>
                      <m:d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𝑃𝑟𝑒𝑑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𝐺𝑇</m:t>
                        </m:r>
                      </m:e>
                    </m:d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𝐷</m:t>
                    </m:r>
                    <m:d>
                      <m:d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</m:e>
                    </m:d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×|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∩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</m:num>
                      <m:den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|+|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𝐵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TW" sz="2400">
                  <a:latin typeface="+mj-lt"/>
                  <a:cs typeface="+mj-lt"/>
                </a:endParaRPr>
              </a:p>
            </p:txBody>
          </p:sp>
        </mc:Choice>
        <mc:Fallback>
          <p:sp>
            <p:nvSpPr>
              <p:cNvPr id="3" name="文字方塊 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09600" y="1417955"/>
                <a:ext cx="10010775" cy="665480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true"/>
              <p:nvPr/>
            </p:nvSpPr>
            <p:spPr>
              <a:xfrm>
                <a:off x="7438962" y="3244786"/>
                <a:ext cx="356171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𝑇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𝛼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5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𝛽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.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5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),  = </m:t>
                      </m:r>
                      <m:r>
                        <a:rPr lang="en-US" altLang="zh-TW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𝐷𝑖𝑐𝑒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>
          <p:sp>
            <p:nvSpPr>
              <p:cNvPr id="4" name="文字方塊 3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438962" y="3244786"/>
                <a:ext cx="3561715" cy="368300"/>
              </a:xfrm>
              <a:prstGeom prst="rect">
                <a:avLst/>
              </a:prstGeom>
              <a:blipFill rotWithShape="true">
                <a:blip r:embed="rId3"/>
                <a:stretch>
                  <a:fillRect l="-16" t="-155" r="16" b="1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true"/>
              <p:nvPr/>
            </p:nvSpPr>
            <p:spPr>
              <a:xfrm>
                <a:off x="736600" y="2906395"/>
                <a:ext cx="6969125" cy="8959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:r>
                  <a:rPr lang="en-US" altLang="en-US" sz="2400">
                    <a:latin typeface="+mj-lt"/>
                    <a:cs typeface="+mj-lt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=</m:t>
                            </m:r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𝑜𝑖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=</m:t>
                            </m:r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𝑜𝑖</m:t>
                                </m:r>
                              </m:sub>
                            </m:sSub>
                          </m:e>
                        </m:nary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𝛼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=</m:t>
                            </m:r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lang="en-US" altLang="en-US" sz="2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𝛽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=</m:t>
                            </m:r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en-US" sz="24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1</m:t>
                                </m:r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𝑜𝑖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en-US" sz="2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，</m:t>
                    </m:r>
                  </m:oMath>
                </a14:m>
                <a:endParaRPr lang="en-US" altLang="zh-TW" sz="2400">
                  <a:latin typeface="+mj-lt"/>
                  <a:cs typeface="+mj-lt"/>
                </a:endParaRPr>
              </a:p>
            </p:txBody>
          </p:sp>
        </mc:Choice>
        <mc:Fallback>
          <p:sp>
            <p:nvSpPr>
              <p:cNvPr id="5" name="文字方塊 4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736600" y="2906395"/>
                <a:ext cx="6969125" cy="895985"/>
              </a:xfrm>
              <a:prstGeom prst="rect">
                <a:avLst/>
              </a:prstGeom>
              <a:blipFill rotWithShape="true">
                <a:blip r:embed="rId4"/>
                <a:stretch>
                  <a:fillRect b="-348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802380"/>
            <a:ext cx="7096760" cy="2942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Multi Class Network - Architecture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10868025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Classification Network v.s Segmentation Network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65985" y="1417955"/>
            <a:ext cx="7860665" cy="53898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121535" y="1417955"/>
            <a:ext cx="7602220" cy="540131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78405" y="1544320"/>
            <a:ext cx="6762750" cy="23241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70" y="4197350"/>
            <a:ext cx="676275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121535" y="1417955"/>
            <a:ext cx="7602220" cy="540131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6" name="圖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78405" y="4200525"/>
            <a:ext cx="6762750" cy="2324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405" y="1553845"/>
            <a:ext cx="676275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Loss Function - 2 Class Test (Embolic, Large vessel)</a:t>
            </a:r>
            <a:endParaRPr lang="en-US" altLang="zh-TW"/>
          </a:p>
        </p:txBody>
      </p:sp>
      <p:graphicFrame>
        <p:nvGraphicFramePr>
          <p:cNvPr id="4" name="圓桌 3"/>
          <p:cNvGraphicFramePr/>
          <p:nvPr/>
        </p:nvGraphicFramePr>
        <p:xfrm>
          <a:off x="209550" y="1417955"/>
          <a:ext cx="11696700" cy="3703955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2378075"/>
                <a:gridCol w="1597025"/>
                <a:gridCol w="1758315"/>
                <a:gridCol w="1988185"/>
                <a:gridCol w="1986915"/>
                <a:gridCol w="1988185"/>
              </a:tblGrid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weight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Dice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IoU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Focal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[.15 .15 .70]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0.32357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0.96866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0.58842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0.031316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Focal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[.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 .70 .15]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0.32156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0.96925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0.54176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0.024910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Focal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[.15 .50 .35]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0.33059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0.96803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0.53840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0.030503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Focal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[.05 .60 .35]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0.32264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0.96699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0.53895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0.025044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Dice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0.59690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0.97449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0.58564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0.415941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Tversky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[0.5 , 0.5]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0.34016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0.96968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0.58835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0.657268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Tversky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[0.1 , 0.9]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0.34722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0.96350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0.53646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0.65419</a:t>
                      </a: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89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Tversky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[0.9 , 0.1]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Focal Tversky loss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609600" y="1417955"/>
            <a:ext cx="11533505" cy="541210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- </a:t>
            </a:r>
            <a:r>
              <a:rPr lang="en-US" altLang="en-US">
                <a:sym typeface="+mn-ea"/>
              </a:rPr>
              <a:t>Train Perfromance v2</a:t>
            </a:r>
            <a:endParaRPr lang="en-US" altLang="en-US">
              <a:sym typeface="+mn-ea"/>
            </a:endParaRPr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5253062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23895"/>
            <a:ext cx="5253061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024120"/>
            <a:ext cx="5253061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0" y="3218180"/>
            <a:ext cx="5253061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750" y="5024120"/>
            <a:ext cx="5253061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750" y="1423670"/>
            <a:ext cx="5253061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Loss Function - 2 Class Test (Embolic, Large vessel)</a:t>
            </a: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080" y="1298575"/>
            <a:ext cx="12138025" cy="553148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1600200"/>
            <a:ext cx="5237705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3313430"/>
            <a:ext cx="5237705" cy="1800000"/>
          </a:xfrm>
          <a:prstGeom prst="rect">
            <a:avLst/>
          </a:prstGeom>
        </p:spPr>
      </p:pic>
      <p:sp>
        <p:nvSpPr>
          <p:cNvPr id="11" name="文字方塊 10"/>
          <p:cNvSpPr txBox="true"/>
          <p:nvPr/>
        </p:nvSpPr>
        <p:spPr>
          <a:xfrm>
            <a:off x="-22860" y="1298575"/>
            <a:ext cx="5208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large vessel weight </a:t>
            </a:r>
            <a:r>
              <a:rPr lang="en-US" altLang="zh-TW">
                <a:solidFill>
                  <a:srgbClr val="FF0000"/>
                </a:solidFill>
              </a:rPr>
              <a:t>0.7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true"/>
          <p:nvPr/>
        </p:nvSpPr>
        <p:spPr>
          <a:xfrm>
            <a:off x="6824980" y="1298575"/>
            <a:ext cx="5208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large vessel weight </a:t>
            </a:r>
            <a:r>
              <a:rPr lang="en-US" altLang="en-US">
                <a:solidFill>
                  <a:srgbClr val="FF0000"/>
                </a:solidFill>
              </a:rPr>
              <a:t>0</a:t>
            </a:r>
            <a:r>
              <a:rPr lang="en-US" altLang="zh-TW">
                <a:solidFill>
                  <a:srgbClr val="FF0000"/>
                </a:solidFill>
              </a:rPr>
              <a:t>.</a:t>
            </a:r>
            <a:r>
              <a:rPr lang="en-US" altLang="en-US">
                <a:solidFill>
                  <a:srgbClr val="FF0000"/>
                </a:solidFill>
              </a:rPr>
              <a:t>15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16" name="圖片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5" y="3313430"/>
            <a:ext cx="5237705" cy="180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1600200"/>
            <a:ext cx="5237705" cy="18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25" y="5029835"/>
            <a:ext cx="5237705" cy="180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" y="5029835"/>
            <a:ext cx="5237705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Loss Function - 2 Class Test (Embolic, Large vessel)</a:t>
            </a: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080" y="1298575"/>
            <a:ext cx="12138025" cy="553148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1" name="文字方塊 10"/>
          <p:cNvSpPr txBox="true"/>
          <p:nvPr/>
        </p:nvSpPr>
        <p:spPr>
          <a:xfrm>
            <a:off x="-22860" y="1298575"/>
            <a:ext cx="5208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large vessel weight </a:t>
            </a:r>
            <a:r>
              <a:rPr lang="en-US" altLang="zh-TW">
                <a:solidFill>
                  <a:srgbClr val="FF0000"/>
                </a:solidFill>
              </a:rPr>
              <a:t>0.</a:t>
            </a:r>
            <a:r>
              <a:rPr lang="en-US" altLang="en-US">
                <a:solidFill>
                  <a:srgbClr val="FF0000"/>
                </a:solidFill>
              </a:rPr>
              <a:t>35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true"/>
          <p:nvPr/>
        </p:nvSpPr>
        <p:spPr>
          <a:xfrm>
            <a:off x="6824980" y="1298575"/>
            <a:ext cx="5208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large vessel weight </a:t>
            </a:r>
            <a:r>
              <a:rPr lang="en-US" altLang="en-US">
                <a:solidFill>
                  <a:srgbClr val="FF0000"/>
                </a:solidFill>
              </a:rPr>
              <a:t>0</a:t>
            </a:r>
            <a:r>
              <a:rPr lang="en-US" altLang="zh-TW">
                <a:solidFill>
                  <a:srgbClr val="FF0000"/>
                </a:solidFill>
              </a:rPr>
              <a:t>.</a:t>
            </a:r>
            <a:r>
              <a:rPr lang="en-US" altLang="en-US">
                <a:solidFill>
                  <a:srgbClr val="FF0000"/>
                </a:solidFill>
              </a:rPr>
              <a:t>35 </a:t>
            </a:r>
            <a:r>
              <a:rPr lang="en-US" altLang="en-US">
                <a:solidFill>
                  <a:schemeClr val="bg1"/>
                </a:solidFill>
              </a:rPr>
              <a:t>embolic weight</a:t>
            </a:r>
            <a:r>
              <a:rPr lang="en-US" altLang="en-US">
                <a:solidFill>
                  <a:srgbClr val="FF0000"/>
                </a:solidFill>
              </a:rPr>
              <a:t> 0.5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1600200"/>
            <a:ext cx="5237705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3313430"/>
            <a:ext cx="5237705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5029835"/>
            <a:ext cx="5237705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1600200"/>
            <a:ext cx="5237705" cy="180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25" y="3313430"/>
            <a:ext cx="5237705" cy="180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25" y="5029835"/>
            <a:ext cx="5237705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Loss Function - 2 Class Test (Embolic, Large vessel)</a:t>
            </a: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080" y="1298575"/>
            <a:ext cx="12138025" cy="553148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1" name="文字方塊 10"/>
          <p:cNvSpPr txBox="true"/>
          <p:nvPr/>
        </p:nvSpPr>
        <p:spPr>
          <a:xfrm>
            <a:off x="-22860" y="1298575"/>
            <a:ext cx="5208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Dice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true"/>
          <p:nvPr/>
        </p:nvSpPr>
        <p:spPr>
          <a:xfrm>
            <a:off x="6824980" y="1298575"/>
            <a:ext cx="5208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Tversky[0.5,0.5]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1600200"/>
            <a:ext cx="5237705" cy="18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3313430"/>
            <a:ext cx="5237705" cy="180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5029835"/>
            <a:ext cx="5237705" cy="18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1600200"/>
            <a:ext cx="5237705" cy="180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25" y="3313430"/>
            <a:ext cx="5237705" cy="18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25" y="5029835"/>
            <a:ext cx="5237705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Loss Function - 2 Class Test (Embolic, Large vessel)</a:t>
            </a: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080" y="1298575"/>
            <a:ext cx="12138025" cy="553148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1" name="文字方塊 10"/>
          <p:cNvSpPr txBox="true"/>
          <p:nvPr/>
        </p:nvSpPr>
        <p:spPr>
          <a:xfrm>
            <a:off x="-22860" y="1298575"/>
            <a:ext cx="5208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sym typeface="+mn-ea"/>
              </a:rPr>
              <a:t>Tversky[0.1,0.9]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true"/>
          <p:nvPr/>
        </p:nvSpPr>
        <p:spPr>
          <a:xfrm>
            <a:off x="6824980" y="1298575"/>
            <a:ext cx="5208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</a:rPr>
              <a:t>Tversky[0.9,0.1]</a:t>
            </a:r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5029835"/>
            <a:ext cx="5237705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3313430"/>
            <a:ext cx="5237705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1600200"/>
            <a:ext cx="5237705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Outline</a:t>
            </a:r>
            <a:endParaRPr lang="en-US" altLang="zh-TW"/>
          </a:p>
        </p:txBody>
      </p:sp>
      <p:sp>
        <p:nvSpPr>
          <p:cNvPr id="3" name="文字方塊 2"/>
          <p:cNvSpPr txBox="true"/>
          <p:nvPr/>
        </p:nvSpPr>
        <p:spPr>
          <a:xfrm>
            <a:off x="609600" y="1417955"/>
            <a:ext cx="729742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3000"/>
              <a:t>Multi Class Network</a:t>
            </a:r>
            <a:endParaRPr lang="en-US" altLang="zh-TW" sz="3000"/>
          </a:p>
          <a:p>
            <a:pPr marL="457200" indent="-4572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3000"/>
              <a:t>2D U-Net</a:t>
            </a:r>
            <a:endParaRPr lang="en-US" altLang="zh-TW" sz="3000"/>
          </a:p>
          <a:p>
            <a:pPr marL="457200" indent="-4572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3000"/>
              <a:t>2D Model Performance</a:t>
            </a:r>
            <a:endParaRPr lang="en-US" altLang="zh-TW" sz="3000"/>
          </a:p>
          <a:p>
            <a:pPr marL="457200" indent="-4572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3000">
                <a:sym typeface="+mn-ea"/>
              </a:rPr>
              <a:t>2D Model</a:t>
            </a:r>
            <a:r>
              <a:rPr lang="en-US" altLang="en-US" sz="3000">
                <a:sym typeface="+mn-ea"/>
              </a:rPr>
              <a:t> </a:t>
            </a:r>
            <a:r>
              <a:rPr lang="en-US" altLang="zh-TW" sz="3000"/>
              <a:t>Problems</a:t>
            </a:r>
            <a:endParaRPr lang="en-US" altLang="zh-TW" sz="3000"/>
          </a:p>
          <a:p>
            <a:pPr marL="457200" indent="-4572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3000"/>
              <a:t>3D U-Net</a:t>
            </a:r>
            <a:endParaRPr lang="zh-TW" altLang="en-US" sz="3000"/>
          </a:p>
          <a:p>
            <a:pPr>
              <a:lnSpc>
                <a:spcPct val="150000"/>
              </a:lnSpc>
            </a:pPr>
            <a:endParaRPr lang="zh-TW" altLang="en-US" sz="3000"/>
          </a:p>
          <a:p>
            <a:pPr>
              <a:lnSpc>
                <a:spcPct val="150000"/>
              </a:lnSpc>
            </a:pPr>
            <a:endParaRPr lang="zh-TW" altLang="en-US" sz="3000"/>
          </a:p>
          <a:p>
            <a:pPr>
              <a:lnSpc>
                <a:spcPct val="150000"/>
              </a:lnSpc>
            </a:pPr>
            <a:endParaRPr lang="zh-TW" altLang="en-US" sz="3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Classification Network v.s Segmentation Network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125855"/>
            <a:ext cx="8329295" cy="57111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Multi Class Network - Architecture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10868025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Dataset Scale</a:t>
            </a:r>
            <a:endParaRPr lang="en-US" altLang="zh-TW"/>
          </a:p>
        </p:txBody>
      </p:sp>
      <p:sp>
        <p:nvSpPr>
          <p:cNvPr id="14" name="文字方塊 13"/>
          <p:cNvSpPr txBox="true"/>
          <p:nvPr/>
        </p:nvSpPr>
        <p:spPr>
          <a:xfrm>
            <a:off x="362585" y="1417955"/>
            <a:ext cx="7219950" cy="4823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TW" sz="2500"/>
              <a:t>DataSet</a:t>
            </a:r>
            <a:r>
              <a:rPr lang="en-US" altLang="en-US" sz="2500"/>
              <a:t> -- [ is0001 - is0030 ]</a:t>
            </a:r>
            <a:endParaRPr lang="en-US" altLang="en-US" sz="2500"/>
          </a:p>
          <a:p>
            <a:pPr algn="l">
              <a:lnSpc>
                <a:spcPct val="150000"/>
              </a:lnSpc>
            </a:pPr>
            <a:endParaRPr lang="en-US" altLang="zh-TW" sz="2000"/>
          </a:p>
          <a:p>
            <a:pPr algn="l">
              <a:lnSpc>
                <a:spcPct val="150000"/>
              </a:lnSpc>
            </a:pPr>
            <a:r>
              <a:rPr lang="en-US" altLang="zh-TW" sz="2000"/>
              <a:t>1.</a:t>
            </a:r>
            <a:r>
              <a:rPr lang="en-US" altLang="zh-TW" sz="2000">
                <a:sym typeface="+mn-ea"/>
              </a:rPr>
              <a:t>C</a:t>
            </a:r>
            <a:r>
              <a:rPr lang="zh-TW" altLang="en-US" sz="2000">
                <a:sym typeface="+mn-ea"/>
              </a:rPr>
              <a:t>irculation</a:t>
            </a:r>
            <a:r>
              <a:rPr lang="en-US" altLang="zh-TW" sz="2000">
                <a:sym typeface="+mn-ea"/>
              </a:rPr>
              <a:t> Classification &amp; Segmentation</a:t>
            </a:r>
            <a:endParaRPr lang="en-US" altLang="zh-TW" sz="2000"/>
          </a:p>
          <a:p>
            <a:pPr lvl="1" algn="l">
              <a:lnSpc>
                <a:spcPct val="150000"/>
              </a:lnSpc>
            </a:pPr>
            <a:r>
              <a:rPr lang="en-US" altLang="zh-TW" sz="2000"/>
              <a:t>1-Anterior</a:t>
            </a:r>
            <a:r>
              <a:rPr lang="en-US" altLang="en-US" sz="2000"/>
              <a:t> : 89</a:t>
            </a:r>
            <a:endParaRPr lang="en-US" altLang="en-US" sz="2000"/>
          </a:p>
          <a:p>
            <a:pPr lvl="1" algn="l">
              <a:lnSpc>
                <a:spcPct val="150000"/>
              </a:lnSpc>
            </a:pPr>
            <a:r>
              <a:rPr lang="en-US" altLang="zh-TW" sz="2000"/>
              <a:t>2-Posterior : 41</a:t>
            </a:r>
            <a:endParaRPr lang="en-US" altLang="zh-TW" sz="2000"/>
          </a:p>
          <a:p>
            <a:pPr lvl="1" algn="l">
              <a:lnSpc>
                <a:spcPct val="150000"/>
              </a:lnSpc>
            </a:pPr>
            <a:endParaRPr lang="en-US" altLang="zh-TW" sz="2000"/>
          </a:p>
          <a:p>
            <a:pPr algn="l">
              <a:lnSpc>
                <a:spcPct val="150000"/>
              </a:lnSpc>
            </a:pPr>
            <a:r>
              <a:rPr lang="en-US" altLang="zh-TW" sz="2000"/>
              <a:t>2.MCA occlustion Classifcation &amp; Segmentation</a:t>
            </a:r>
            <a:endParaRPr lang="en-US" altLang="zh-TW" sz="2000"/>
          </a:p>
          <a:p>
            <a:pPr lvl="1" algn="l">
              <a:lnSpc>
                <a:spcPct val="150000"/>
              </a:lnSpc>
            </a:pPr>
            <a:r>
              <a:rPr lang="en-US" altLang="zh-TW" sz="2000"/>
              <a:t>1-Lacunar : 18</a:t>
            </a:r>
            <a:endParaRPr lang="en-US" altLang="en-US" sz="2000"/>
          </a:p>
          <a:p>
            <a:pPr lvl="1" algn="l">
              <a:lnSpc>
                <a:spcPct val="150000"/>
              </a:lnSpc>
            </a:pPr>
            <a:r>
              <a:rPr lang="en-US" altLang="zh-TW" sz="2000"/>
              <a:t>2-Embolic : 40</a:t>
            </a:r>
            <a:r>
              <a:rPr lang="en-US" altLang="en-US" sz="2000"/>
              <a:t> </a:t>
            </a:r>
            <a:endParaRPr lang="en-US" altLang="en-US" sz="2000"/>
          </a:p>
          <a:p>
            <a:pPr lvl="1" algn="l">
              <a:lnSpc>
                <a:spcPct val="150000"/>
              </a:lnSpc>
            </a:pPr>
            <a:r>
              <a:rPr lang="en-US" altLang="zh-TW" sz="2000"/>
              <a:t>3-Large Vessel : 96</a:t>
            </a:r>
            <a:endParaRPr lang="en-US" altLang="zh-TW"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Flow Chart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rcRect t="3215" b="1346"/>
          <a:stretch>
            <a:fillRect/>
          </a:stretch>
        </p:blipFill>
        <p:spPr>
          <a:xfrm>
            <a:off x="609600" y="1417955"/>
            <a:ext cx="8543290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Loss Function</a:t>
            </a:r>
            <a:endParaRPr lang="en-US" altLang="en-US"/>
          </a:p>
        </p:txBody>
      </p:sp>
      <p:sp>
        <p:nvSpPr>
          <p:cNvPr id="14" name="文字方塊 13"/>
          <p:cNvSpPr txBox="true"/>
          <p:nvPr/>
        </p:nvSpPr>
        <p:spPr>
          <a:xfrm>
            <a:off x="610235" y="1417955"/>
            <a:ext cx="56178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2200"/>
              <a:t>Categorical CrossEntropy</a:t>
            </a:r>
            <a:endParaRPr lang="en-US" altLang="zh-TW" sz="2200"/>
          </a:p>
          <a:p>
            <a:pPr marL="342900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2200"/>
              <a:t>Dice Loss</a:t>
            </a:r>
            <a:endParaRPr lang="en-US" altLang="zh-TW" sz="2200"/>
          </a:p>
          <a:p>
            <a:pPr marL="342900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2200"/>
              <a:t>Dice CrossEntropy</a:t>
            </a:r>
            <a:endParaRPr lang="en-US" altLang="zh-TW" sz="2200"/>
          </a:p>
          <a:p>
            <a:pPr marL="342900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2200"/>
              <a:t>Focal Loss</a:t>
            </a:r>
            <a:endParaRPr lang="en-US" altLang="zh-TW" sz="2200"/>
          </a:p>
          <a:p>
            <a:pPr marL="342900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2200"/>
              <a:t>Tversky Loss</a:t>
            </a:r>
            <a:endParaRPr lang="zh-TW" altLang="en-US" sz="2200"/>
          </a:p>
          <a:p>
            <a:pPr marL="342900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TW" altLang="en-US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CNN - U-Net</a:t>
            </a:r>
            <a:endParaRPr lang="en-US" altLang="zh-TW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7885" y="1035050"/>
            <a:ext cx="8542020" cy="572706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2</a:t>
            </a:r>
            <a:r>
              <a:rPr lang="en-US" altLang="en-US"/>
              <a:t>D model </a:t>
            </a:r>
            <a:r>
              <a:rPr lang="zh-TW" altLang="en-US"/>
              <a:t>問題</a:t>
            </a:r>
            <a:endParaRPr lang="zh-TW" altLang="en-US"/>
          </a:p>
        </p:txBody>
      </p:sp>
      <p:sp>
        <p:nvSpPr>
          <p:cNvPr id="14" name="文字方塊 13"/>
          <p:cNvSpPr txBox="true"/>
          <p:nvPr/>
        </p:nvSpPr>
        <p:spPr>
          <a:xfrm>
            <a:off x="609600" y="1417955"/>
            <a:ext cx="78200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di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TW" altLang="en-US" sz="2000"/>
              <a:t>連續的</a:t>
            </a:r>
            <a:r>
              <a:rPr lang="en-US" altLang="zh-TW" sz="2000"/>
              <a:t>MRI</a:t>
            </a:r>
            <a:r>
              <a:rPr lang="zh-TW" altLang="en-US" sz="2000"/>
              <a:t>圖像很容易預測出不同的分類</a:t>
            </a:r>
            <a:endParaRPr lang="zh-TW" altLang="en-US" sz="2000"/>
          </a:p>
          <a:p>
            <a:pPr marL="342900" indent="-342900" algn="di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TW" altLang="en-US" sz="2000"/>
              <a:t>使用</a:t>
            </a:r>
            <a:r>
              <a:rPr lang="en-US" altLang="zh-TW" sz="2000"/>
              <a:t>Loss Function</a:t>
            </a:r>
            <a:r>
              <a:rPr lang="zh-TW" altLang="en-US" sz="2000"/>
              <a:t>調整</a:t>
            </a:r>
            <a:r>
              <a:rPr lang="en-US" altLang="zh-TW" sz="2000"/>
              <a:t>Class</a:t>
            </a:r>
            <a:r>
              <a:rPr lang="zh-TW" altLang="en-US" sz="2000"/>
              <a:t>的權重會導致預測結果都傾向某一類</a:t>
            </a:r>
            <a:endParaRPr lang="zh-TW" altLang="en-US" sz="2000"/>
          </a:p>
        </p:txBody>
      </p:sp>
      <p:sp>
        <p:nvSpPr>
          <p:cNvPr id="3" name="文字方塊 2"/>
          <p:cNvSpPr txBox="true"/>
          <p:nvPr/>
        </p:nvSpPr>
        <p:spPr>
          <a:xfrm>
            <a:off x="609600" y="2992120"/>
            <a:ext cx="463296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lnSpc>
                <a:spcPct val="150000"/>
              </a:lnSpc>
              <a:buFont typeface="Arial" panose="02080604020202020204" pitchFamily="34" charset="0"/>
              <a:buNone/>
            </a:pPr>
            <a:r>
              <a:rPr lang="zh-TW" altLang="en-US" sz="2000"/>
              <a:t>目前想到的兩個方法：</a:t>
            </a:r>
            <a:endParaRPr lang="zh-TW" altLang="en-US" sz="2000"/>
          </a:p>
          <a:p>
            <a:pPr marL="457200" indent="-457200">
              <a:lnSpc>
                <a:spcPct val="150000"/>
              </a:lnSpc>
              <a:buFont typeface="Arial" panose="02080604020202020204" pitchFamily="34" charset="0"/>
              <a:buAutoNum type="arabicPeriod"/>
            </a:pPr>
            <a:r>
              <a:rPr lang="zh-TW" altLang="en-US" sz="2000"/>
              <a:t>以一個病人所有圖像當作一個</a:t>
            </a:r>
            <a:r>
              <a:rPr lang="en-US" altLang="zh-TW" sz="2000"/>
              <a:t>batch</a:t>
            </a:r>
            <a:r>
              <a:rPr lang="en-US" altLang="en-US" sz="2000"/>
              <a:t> </a:t>
            </a:r>
            <a:endParaRPr lang="en-US" altLang="en-US" sz="2000"/>
          </a:p>
          <a:p>
            <a:pPr marL="457200" indent="-457200">
              <a:lnSpc>
                <a:spcPct val="150000"/>
              </a:lnSpc>
              <a:buFont typeface="Arial" panose="02080604020202020204" pitchFamily="34" charset="0"/>
              <a:buAutoNum type="arabicPeriod"/>
            </a:pPr>
            <a:r>
              <a:rPr lang="zh-TW" altLang="en-US" sz="2000"/>
              <a:t>使用</a:t>
            </a:r>
            <a:r>
              <a:rPr lang="en-US" altLang="zh-TW" sz="2000"/>
              <a:t>3D conv</a:t>
            </a:r>
            <a:r>
              <a:rPr lang="en-US" altLang="en-US" sz="2000"/>
              <a:t> model</a:t>
            </a:r>
            <a:r>
              <a:rPr lang="zh-TW" altLang="en-US" sz="2000"/>
              <a:t>進行訓練</a:t>
            </a:r>
            <a:endParaRPr lang="zh-TW" altLang="en-US" sz="2000"/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zh-TW" altLang="en-US"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2D Dense-U-Net</a:t>
            </a:r>
            <a:endParaRPr lang="en-US" altLang="zh-TW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10981690" cy="342963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>
          <a:xfrm>
            <a:off x="609600" y="70168"/>
            <a:ext cx="10972800" cy="1143000"/>
          </a:xfrm>
        </p:spPr>
        <p:txBody>
          <a:bodyPr/>
          <a:p>
            <a:r>
              <a:rPr lang="en-US" altLang="zh-TW">
                <a:sym typeface="+mn-ea"/>
              </a:rPr>
              <a:t>C</a:t>
            </a:r>
            <a:r>
              <a:rPr lang="zh-TW" altLang="en-US">
                <a:sym typeface="+mn-ea"/>
              </a:rPr>
              <a:t>irculation</a:t>
            </a:r>
            <a:r>
              <a:rPr lang="en-US" altLang="zh-TW">
                <a:sym typeface="+mn-ea"/>
              </a:rPr>
              <a:t> Classification &amp; Segmentation</a:t>
            </a:r>
            <a:r>
              <a:rPr lang="en-US" altLang="en-US">
                <a:sym typeface="+mn-ea"/>
              </a:rPr>
              <a:t> 1</a:t>
            </a:r>
            <a:endParaRPr lang="en-US" altLang="en-US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65" y="918845"/>
            <a:ext cx="12084685" cy="593979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6" name="圖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" y="918845"/>
            <a:ext cx="5761476" cy="19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2898775"/>
            <a:ext cx="5761476" cy="19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95" y="2898775"/>
            <a:ext cx="5761476" cy="198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95" y="918845"/>
            <a:ext cx="5761475" cy="198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95" y="4878705"/>
            <a:ext cx="5761475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>
          <a:xfrm>
            <a:off x="609600" y="70168"/>
            <a:ext cx="10972800" cy="1143000"/>
          </a:xfrm>
        </p:spPr>
        <p:txBody>
          <a:bodyPr/>
          <a:p>
            <a:r>
              <a:rPr lang="en-US" altLang="zh-TW">
                <a:sym typeface="+mn-ea"/>
              </a:rPr>
              <a:t>C</a:t>
            </a:r>
            <a:r>
              <a:rPr lang="zh-TW" altLang="en-US">
                <a:sym typeface="+mn-ea"/>
              </a:rPr>
              <a:t>irculation</a:t>
            </a:r>
            <a:r>
              <a:rPr lang="en-US" altLang="zh-TW">
                <a:sym typeface="+mn-ea"/>
              </a:rPr>
              <a:t> Classification &amp; Segmentation</a:t>
            </a:r>
            <a:r>
              <a:rPr lang="en-US" altLang="en-US">
                <a:sym typeface="+mn-ea"/>
              </a:rPr>
              <a:t> 2</a:t>
            </a:r>
            <a:endParaRPr lang="en-US" altLang="en-US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65" y="918845"/>
            <a:ext cx="12084685" cy="593979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" y="918845"/>
            <a:ext cx="5761475" cy="19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4878705"/>
            <a:ext cx="5761475" cy="198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" y="2898775"/>
            <a:ext cx="5761475" cy="198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95" y="2898775"/>
            <a:ext cx="5761475" cy="198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95" y="4878705"/>
            <a:ext cx="5761475" cy="198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95" y="918845"/>
            <a:ext cx="5761475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>
          <a:xfrm>
            <a:off x="609600" y="70168"/>
            <a:ext cx="10972800" cy="1143000"/>
          </a:xfrm>
        </p:spPr>
        <p:txBody>
          <a:bodyPr/>
          <a:p>
            <a:r>
              <a:rPr lang="en-US" altLang="zh-TW">
                <a:sym typeface="+mn-ea"/>
              </a:rPr>
              <a:t>MCA occlustion Classifcation &amp; Segmentation</a:t>
            </a:r>
            <a:r>
              <a:rPr lang="en-US" altLang="en-US">
                <a:sym typeface="+mn-ea"/>
              </a:rPr>
              <a:t> 1</a:t>
            </a:r>
            <a:endParaRPr lang="en-US" altLang="en-US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65" y="918845"/>
            <a:ext cx="12084685" cy="593979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" y="918845"/>
            <a:ext cx="5761475" cy="19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2898775"/>
            <a:ext cx="5761475" cy="198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95" y="4878705"/>
            <a:ext cx="5761475" cy="198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95" y="2898775"/>
            <a:ext cx="5761460" cy="198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95" y="918845"/>
            <a:ext cx="5761475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>
          <a:xfrm>
            <a:off x="609600" y="70168"/>
            <a:ext cx="10972800" cy="1143000"/>
          </a:xfrm>
        </p:spPr>
        <p:txBody>
          <a:bodyPr/>
          <a:p>
            <a:r>
              <a:rPr lang="en-US" altLang="zh-TW">
                <a:sym typeface="+mn-ea"/>
              </a:rPr>
              <a:t>MCA occlustion Classifcation &amp; Segmentation</a:t>
            </a:r>
            <a:r>
              <a:rPr lang="en-US" altLang="en-US">
                <a:sym typeface="+mn-ea"/>
              </a:rPr>
              <a:t> 2</a:t>
            </a:r>
            <a:endParaRPr lang="en-US" altLang="en-US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65" y="918845"/>
            <a:ext cx="12084685" cy="593979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" y="918845"/>
            <a:ext cx="5761475" cy="19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2898775"/>
            <a:ext cx="5761475" cy="19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95" y="918845"/>
            <a:ext cx="5761475" cy="19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95" y="2898775"/>
            <a:ext cx="5761475" cy="19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095" y="4878705"/>
            <a:ext cx="5761475" cy="1980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3</a:t>
            </a:r>
            <a:r>
              <a:rPr lang="en-US" altLang="en-US">
                <a:sym typeface="+mn-ea"/>
              </a:rPr>
              <a:t>D U-Net</a:t>
            </a:r>
            <a:endParaRPr lang="zh-TW" altLang="en-US"/>
          </a:p>
        </p:txBody>
      </p:sp>
      <p:pic>
        <p:nvPicPr>
          <p:cNvPr id="3" name="video-160575467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06805" y="1485900"/>
            <a:ext cx="4000500" cy="3886200"/>
          </a:xfrm>
          <a:prstGeom prst="rect">
            <a:avLst/>
          </a:prstGeom>
        </p:spPr>
      </p:pic>
      <p:pic>
        <p:nvPicPr>
          <p:cNvPr id="4" name="video-1605254711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0410" y="1485900"/>
            <a:ext cx="4088765" cy="3886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false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false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3</a:t>
            </a:r>
            <a:r>
              <a:rPr lang="en-US" altLang="en-US"/>
              <a:t>D U-Net</a:t>
            </a:r>
            <a:endParaRPr lang="en-US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734945"/>
            <a:ext cx="3678128" cy="252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010" y="2734945"/>
            <a:ext cx="3678128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05" y="2734945"/>
            <a:ext cx="3677413" cy="252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" y="1678305"/>
            <a:ext cx="1269365" cy="9652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" y="2289810"/>
            <a:ext cx="1269365" cy="96520"/>
          </a:xfrm>
          <a:prstGeom prst="rect">
            <a:avLst/>
          </a:prstGeom>
          <a:solidFill>
            <a:srgbClr val="AEFAFE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8" name="文字方塊 7"/>
          <p:cNvSpPr txBox="true"/>
          <p:nvPr/>
        </p:nvSpPr>
        <p:spPr>
          <a:xfrm>
            <a:off x="2180590" y="1542415"/>
            <a:ext cx="74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U-net</a:t>
            </a:r>
            <a:endParaRPr lang="en-US" altLang="zh-TW"/>
          </a:p>
        </p:txBody>
      </p:sp>
      <p:sp>
        <p:nvSpPr>
          <p:cNvPr id="9" name="文字方塊 8"/>
          <p:cNvSpPr txBox="true"/>
          <p:nvPr/>
        </p:nvSpPr>
        <p:spPr>
          <a:xfrm>
            <a:off x="2180590" y="2153920"/>
            <a:ext cx="147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Dense-</a:t>
            </a:r>
            <a:r>
              <a:rPr lang="en-US" altLang="zh-TW"/>
              <a:t>U-net</a:t>
            </a:r>
            <a:endParaRPr lang="en-US" altLang="zh-TW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05275" y="2427605"/>
            <a:ext cx="6791325" cy="33242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27605"/>
            <a:ext cx="3533775" cy="3324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圖片 8" descr="is0006o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199505" y="2675890"/>
            <a:ext cx="2697480" cy="2697480"/>
          </a:xfrm>
          <a:prstGeom prst="rect">
            <a:avLst/>
          </a:prstGeom>
        </p:spPr>
      </p:pic>
      <p:sp>
        <p:nvSpPr>
          <p:cNvPr id="4" name="標題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CNN - U-Net</a:t>
            </a:r>
            <a:r>
              <a:rPr lang="en-US" altLang="en-US"/>
              <a:t>(Training Processes) </a:t>
            </a:r>
            <a:endParaRPr lang="en-US" altLang="en-US"/>
          </a:p>
        </p:txBody>
      </p:sp>
      <p:pic>
        <p:nvPicPr>
          <p:cNvPr id="5" name="圖片 4" descr="is0006o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337945"/>
            <a:ext cx="2697480" cy="2697480"/>
          </a:xfrm>
          <a:prstGeom prst="rect">
            <a:avLst/>
          </a:prstGeom>
        </p:spPr>
      </p:pic>
      <p:pic>
        <p:nvPicPr>
          <p:cNvPr id="6" name="圖片 5" descr="is0006s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02100"/>
            <a:ext cx="2697480" cy="2697480"/>
          </a:xfrm>
          <a:prstGeom prst="rect">
            <a:avLst/>
          </a:prstGeom>
        </p:spPr>
      </p:pic>
      <p:pic>
        <p:nvPicPr>
          <p:cNvPr id="7" name="圖片 6" descr="is0006s1"/>
          <p:cNvPicPr>
            <a:picLocks noChangeAspect="true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  <a:lum bright="54000"/>
          </a:blip>
          <a:stretch>
            <a:fillRect/>
          </a:stretch>
        </p:blipFill>
        <p:spPr>
          <a:xfrm>
            <a:off x="6199505" y="2675890"/>
            <a:ext cx="2697480" cy="269748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2700000">
            <a:off x="4233545" y="2339975"/>
            <a:ext cx="879475" cy="693420"/>
          </a:xfrm>
          <a:prstGeom prst="rightArrow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1" name="向右箭號 10"/>
          <p:cNvSpPr/>
          <p:nvPr/>
        </p:nvSpPr>
        <p:spPr>
          <a:xfrm rot="18900000">
            <a:off x="4233545" y="5104130"/>
            <a:ext cx="879475" cy="693420"/>
          </a:xfrm>
          <a:prstGeom prst="rightArrow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2" name="文字方塊 11"/>
          <p:cNvSpPr txBox="true"/>
          <p:nvPr/>
        </p:nvSpPr>
        <p:spPr>
          <a:xfrm>
            <a:off x="3863975" y="3840480"/>
            <a:ext cx="1922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Learning Feature</a:t>
            </a:r>
            <a:endParaRPr lang="en-US" altLang="zh-TW"/>
          </a:p>
        </p:txBody>
      </p:sp>
      <p:sp>
        <p:nvSpPr>
          <p:cNvPr id="13" name="文字方塊 12"/>
          <p:cNvSpPr txBox="true"/>
          <p:nvPr/>
        </p:nvSpPr>
        <p:spPr>
          <a:xfrm>
            <a:off x="6751955" y="1753870"/>
            <a:ext cx="1592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Segmentation</a:t>
            </a:r>
            <a:endParaRPr lang="en-US" altLang="en-US"/>
          </a:p>
          <a:p>
            <a:pPr algn="ctr"/>
            <a:r>
              <a:rPr lang="en-US" altLang="en-US"/>
              <a:t>+</a:t>
            </a:r>
            <a:endParaRPr lang="en-US" altLang="en-US"/>
          </a:p>
          <a:p>
            <a:pPr algn="ctr"/>
            <a:r>
              <a:rPr lang="en-US" altLang="en-US"/>
              <a:t>Classification</a:t>
            </a:r>
            <a:endParaRPr lang="en-U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125855"/>
            <a:ext cx="8329295" cy="571119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678180"/>
            <a:ext cx="6968490" cy="60420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Flow Chart</a:t>
            </a:r>
            <a:endParaRPr lang="en-US" altLang="zh-TW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750300" cy="53771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5" name="圖片 4" descr="is004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1290" y="41910"/>
            <a:ext cx="5677535" cy="2271395"/>
          </a:xfrm>
          <a:prstGeom prst="rect">
            <a:avLst/>
          </a:prstGeom>
        </p:spPr>
      </p:pic>
      <p:pic>
        <p:nvPicPr>
          <p:cNvPr id="6" name="圖片 5" descr="is004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313305"/>
            <a:ext cx="5676900" cy="2270760"/>
          </a:xfrm>
          <a:prstGeom prst="rect">
            <a:avLst/>
          </a:prstGeom>
        </p:spPr>
      </p:pic>
      <p:pic>
        <p:nvPicPr>
          <p:cNvPr id="7" name="圖片 6" descr="is004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4584065"/>
            <a:ext cx="5678999" cy="2271600"/>
          </a:xfrm>
          <a:prstGeom prst="rect">
            <a:avLst/>
          </a:prstGeom>
        </p:spPr>
      </p:pic>
      <p:pic>
        <p:nvPicPr>
          <p:cNvPr id="8" name="圖片 7" descr="is004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005" y="41910"/>
            <a:ext cx="5678999" cy="2271600"/>
          </a:xfrm>
          <a:prstGeom prst="rect">
            <a:avLst/>
          </a:prstGeom>
        </p:spPr>
      </p:pic>
      <p:pic>
        <p:nvPicPr>
          <p:cNvPr id="9" name="圖片 8" descr="is004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005" y="2293620"/>
            <a:ext cx="5678999" cy="2271600"/>
          </a:xfrm>
          <a:prstGeom prst="rect">
            <a:avLst/>
          </a:prstGeom>
        </p:spPr>
      </p:pic>
      <p:pic>
        <p:nvPicPr>
          <p:cNvPr id="10" name="圖片 9" descr="is004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005" y="4565015"/>
            <a:ext cx="5678999" cy="2271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圖片 3" descr="is004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32385"/>
            <a:ext cx="5678999" cy="2271600"/>
          </a:xfrm>
          <a:prstGeom prst="rect">
            <a:avLst/>
          </a:prstGeom>
        </p:spPr>
      </p:pic>
      <p:pic>
        <p:nvPicPr>
          <p:cNvPr id="5" name="圖片 4" descr="is004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303780"/>
            <a:ext cx="5678999" cy="2271600"/>
          </a:xfrm>
          <a:prstGeom prst="rect">
            <a:avLst/>
          </a:prstGeom>
        </p:spPr>
      </p:pic>
      <p:pic>
        <p:nvPicPr>
          <p:cNvPr id="6" name="圖片 5" descr="is004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4575175"/>
            <a:ext cx="5678999" cy="2271600"/>
          </a:xfrm>
          <a:prstGeom prst="rect">
            <a:avLst/>
          </a:prstGeom>
        </p:spPr>
      </p:pic>
      <p:pic>
        <p:nvPicPr>
          <p:cNvPr id="7" name="圖片 6" descr="is005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775" y="32385"/>
            <a:ext cx="5678999" cy="2271600"/>
          </a:xfrm>
          <a:prstGeom prst="rect">
            <a:avLst/>
          </a:prstGeom>
        </p:spPr>
      </p:pic>
      <p:pic>
        <p:nvPicPr>
          <p:cNvPr id="8" name="圖片 7" descr="is005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775" y="2303780"/>
            <a:ext cx="5678999" cy="2271600"/>
          </a:xfrm>
          <a:prstGeom prst="rect">
            <a:avLst/>
          </a:prstGeom>
        </p:spPr>
      </p:pic>
      <p:pic>
        <p:nvPicPr>
          <p:cNvPr id="9" name="圖片 8" descr="is005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775" y="4575175"/>
            <a:ext cx="5678999" cy="22716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74015"/>
            <a:ext cx="6692265" cy="6109335"/>
          </a:xfrm>
          <a:prstGeom prst="rect">
            <a:avLst/>
          </a:prstGeom>
        </p:spPr>
      </p:pic>
      <p:sp>
        <p:nvSpPr>
          <p:cNvPr id="4" name="標題 3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6" name="圖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822690" cy="339661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圖片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22225" y="-27940"/>
            <a:ext cx="8822690" cy="448183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85" y="3400425"/>
            <a:ext cx="8822690" cy="339661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rcRect l="1735"/>
          <a:stretch>
            <a:fillRect/>
          </a:stretch>
        </p:blipFill>
        <p:spPr>
          <a:xfrm>
            <a:off x="609600" y="1417955"/>
            <a:ext cx="6298565" cy="260477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70350"/>
            <a:ext cx="6299317" cy="260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565785"/>
            <a:ext cx="6968490" cy="6042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CNN - U-Net</a:t>
            </a:r>
            <a:r>
              <a:rPr lang="en-US" altLang="en-US">
                <a:sym typeface="+mn-ea"/>
              </a:rPr>
              <a:t>(Model Architecture) </a:t>
            </a:r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090295"/>
            <a:ext cx="7298690" cy="56667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600" y="1323340"/>
            <a:ext cx="7299325" cy="20523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3375025"/>
            <a:ext cx="7299325" cy="27368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6112510"/>
            <a:ext cx="7298690" cy="37084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74955"/>
            <a:ext cx="8822690" cy="303466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09620"/>
            <a:ext cx="8822690" cy="303466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52070"/>
            <a:ext cx="4213225" cy="22288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0" y="6325235"/>
            <a:ext cx="2997835" cy="5384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309620"/>
            <a:ext cx="8822690" cy="303466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955"/>
            <a:ext cx="8822690" cy="303466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74955"/>
            <a:ext cx="8822690" cy="30346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09620"/>
            <a:ext cx="8822690" cy="303466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2936240"/>
            <a:ext cx="2582545" cy="29743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80" y="2936240"/>
            <a:ext cx="2632710" cy="29743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35" y="2926715"/>
            <a:ext cx="2622550" cy="2984500"/>
          </a:xfrm>
          <a:prstGeom prst="rect">
            <a:avLst/>
          </a:prstGeom>
        </p:spPr>
      </p:pic>
      <p:sp>
        <p:nvSpPr>
          <p:cNvPr id="9" name="文字方塊 8"/>
          <p:cNvSpPr txBox="true"/>
          <p:nvPr/>
        </p:nvSpPr>
        <p:spPr>
          <a:xfrm>
            <a:off x="1593215" y="2567940"/>
            <a:ext cx="919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original</a:t>
            </a:r>
            <a:endParaRPr lang="en-US" altLang="zh-TW"/>
          </a:p>
        </p:txBody>
      </p:sp>
      <p:sp>
        <p:nvSpPr>
          <p:cNvPr id="10" name="文字方塊 9"/>
          <p:cNvSpPr txBox="true"/>
          <p:nvPr/>
        </p:nvSpPr>
        <p:spPr>
          <a:xfrm>
            <a:off x="4366895" y="2558415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rotate</a:t>
            </a:r>
            <a:endParaRPr lang="en-US" altLang="en-US"/>
          </a:p>
        </p:txBody>
      </p:sp>
      <p:sp>
        <p:nvSpPr>
          <p:cNvPr id="11" name="文字方塊 10"/>
          <p:cNvSpPr txBox="true"/>
          <p:nvPr/>
        </p:nvSpPr>
        <p:spPr>
          <a:xfrm>
            <a:off x="6871970" y="255841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horizontal</a:t>
            </a:r>
            <a:endParaRPr lang="en-US" altLang="en-US"/>
          </a:p>
        </p:txBody>
      </p:sp>
      <p:sp>
        <p:nvSpPr>
          <p:cNvPr id="13" name="文字方塊 12"/>
          <p:cNvSpPr txBox="true"/>
          <p:nvPr/>
        </p:nvSpPr>
        <p:spPr>
          <a:xfrm>
            <a:off x="9710420" y="2567940"/>
            <a:ext cx="906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/>
              <a:t>vertical</a:t>
            </a:r>
            <a:endParaRPr lang="en-US" altLang="en-US"/>
          </a:p>
        </p:txBody>
      </p:sp>
      <p:pic>
        <p:nvPicPr>
          <p:cNvPr id="14" name="圖片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140" y="2926715"/>
            <a:ext cx="2592705" cy="298386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50515" y="13970"/>
            <a:ext cx="6490970" cy="34664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2"/>
          <a:srcRect l="4395" t="3261" r="2198"/>
          <a:stretch>
            <a:fillRect/>
          </a:stretch>
        </p:blipFill>
        <p:spPr>
          <a:xfrm>
            <a:off x="2850515" y="3480435"/>
            <a:ext cx="6504305" cy="33343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6" name="圖片 5"/>
          <p:cNvPicPr>
            <a:picLocks noChangeAspect="true"/>
          </p:cNvPicPr>
          <p:nvPr/>
        </p:nvPicPr>
        <p:blipFill>
          <a:blip r:embed="rId1"/>
          <a:srcRect l="4703" t="1111"/>
          <a:stretch>
            <a:fillRect/>
          </a:stretch>
        </p:blipFill>
        <p:spPr>
          <a:xfrm>
            <a:off x="55245" y="433070"/>
            <a:ext cx="12082145" cy="599186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822690" cy="510476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3DIS: 3D detector for joint segmentation and classification for ischemic stroke 01.15</a:t>
            </a:r>
            <a:endParaRPr lang="zh-TW" altLang="en-US" sz="300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1043940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SWA - Tversky Focal Loss - Augmentation 02.04</a:t>
            </a:r>
            <a:endParaRPr lang="zh-TW" altLang="en-US" sz="300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9916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MRI dataset Easy / Difficult for 2 stage network 02.01</a:t>
            </a:r>
            <a:endParaRPr lang="zh-TW" altLang="en-US" sz="300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rcRect l="391"/>
          <a:stretch>
            <a:fillRect/>
          </a:stretch>
        </p:blipFill>
        <p:spPr>
          <a:xfrm>
            <a:off x="609600" y="1417955"/>
            <a:ext cx="4944745" cy="360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CNN - U-Net</a:t>
            </a:r>
            <a:endParaRPr lang="zh-TW" altLang="en-US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rcRect t="1155"/>
          <a:stretch>
            <a:fillRect/>
          </a:stretch>
        </p:blipFill>
        <p:spPr>
          <a:xfrm>
            <a:off x="609600" y="1417955"/>
            <a:ext cx="7658100" cy="337058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1-232 2D-DenseNet-Unet Results_1</a:t>
            </a:r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9457690" cy="473265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1-232 2D-DenseNet-Unet Results_2</a:t>
            </a:r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018780" cy="491172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Albumentation - Data Augmentation 2.10.2021</a:t>
            </a:r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10639425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1~232 - 2D-DenseNet-Unet Results cv1 - cv3 2.15.2021</a:t>
            </a:r>
            <a:endParaRPr lang="zh-TW" altLang="en-US" sz="300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10572750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1~232 - 2D-DenseNet-Unet - pixel 192 vs 384 2.15.2021</a:t>
            </a:r>
            <a:endParaRPr lang="zh-TW" altLang="en-US" sz="300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6067425" cy="30575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3D resnet package 2.18.2021</a:t>
            </a:r>
            <a:endParaRPr lang="zh-TW" altLang="en-US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66775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 Network Results - Lacune 384 Class 2.22.2021</a:t>
            </a:r>
            <a:endParaRPr lang="zh-TW" altLang="en-US" sz="3000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9113520" cy="52133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 Network Results - Lacune Class 192 2.22.2021</a:t>
            </a:r>
            <a:endParaRPr lang="zh-TW" altLang="en-US" sz="300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983345" cy="483108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 Network Results - Circulation 384 Class 3.2.2021</a:t>
            </a:r>
            <a:endParaRPr lang="zh-TW" altLang="en-US" sz="300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8886825" cy="518096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000"/>
              <a:t>Composed Network results MRI 1 - 232 3.12.2021</a:t>
            </a:r>
            <a:endParaRPr lang="zh-TW" altLang="en-US" sz="300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17955"/>
            <a:ext cx="9032875" cy="52749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8132</Words>
  <Application>WPS Presentation</Application>
  <PresentationFormat>寬螢幕</PresentationFormat>
  <Paragraphs>773</Paragraphs>
  <Slides>153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153</vt:i4>
      </vt:variant>
    </vt:vector>
  </HeadingPairs>
  <TitlesOfParts>
    <vt:vector size="167" baseType="lpstr">
      <vt:lpstr>Arial</vt:lpstr>
      <vt:lpstr>新細明體</vt:lpstr>
      <vt:lpstr>Wingdings</vt:lpstr>
      <vt:lpstr>DejaVu Sans</vt:lpstr>
      <vt:lpstr>SimSun</vt:lpstr>
      <vt:lpstr>Droid Sans Fallback</vt:lpstr>
      <vt:lpstr>东文宋体</vt:lpstr>
      <vt:lpstr>DejaVu Math TeX Gyre</vt:lpstr>
      <vt:lpstr>微软雅黑</vt:lpstr>
      <vt:lpstr>SimSun</vt:lpstr>
      <vt:lpstr>Arial Unicode MS</vt:lpstr>
      <vt:lpstr>AR PL UKai CN</vt:lpstr>
      <vt:lpstr>OpenSymbol</vt:lpstr>
      <vt:lpstr>Art_mountaineering</vt:lpstr>
      <vt:lpstr>2D model 問題</vt:lpstr>
      <vt:lpstr>CNN - U-Net(Training Processes) </vt:lpstr>
      <vt:lpstr>MRI - data scale</vt:lpstr>
      <vt:lpstr>MRI - Train Perfromance v1</vt:lpstr>
      <vt:lpstr>MRI - Train Perfromance v2</vt:lpstr>
      <vt:lpstr>CNN - U-Net</vt:lpstr>
      <vt:lpstr>CNN - U-Net(Training Processes) </vt:lpstr>
      <vt:lpstr>CNN - U-Net(Model Architecture) </vt:lpstr>
      <vt:lpstr>CNN - U-Net</vt:lpstr>
      <vt:lpstr>CNN - U-Net (Pretrain)</vt:lpstr>
      <vt:lpstr>MRI - kaggle</vt:lpstr>
      <vt:lpstr>MRI - our dataset</vt:lpstr>
      <vt:lpstr>U-Net - Train Performance</vt:lpstr>
      <vt:lpstr>MRI - Pretrain data scale</vt:lpstr>
      <vt:lpstr>PowerPoint 演示文稿</vt:lpstr>
      <vt:lpstr>PowerPoint 演示文稿</vt:lpstr>
      <vt:lpstr>FPN</vt:lpstr>
      <vt:lpstr>Non-local</vt:lpstr>
      <vt:lpstr>X-Net</vt:lpstr>
      <vt:lpstr>U-Net - Model</vt:lpstr>
      <vt:lpstr>U-Net - data scale</vt:lpstr>
      <vt:lpstr>U-Net - Train Performance</vt:lpstr>
      <vt:lpstr>MRI - Test Perfromance</vt:lpstr>
      <vt:lpstr>MRI - Test Perfromance</vt:lpstr>
      <vt:lpstr>U-Net - Data Scale</vt:lpstr>
      <vt:lpstr>U-Net - Parameters</vt:lpstr>
      <vt:lpstr>U-Net - Performance</vt:lpstr>
      <vt:lpstr>U-Net - Predict Result</vt:lpstr>
      <vt:lpstr>U-Net - Predict Result</vt:lpstr>
      <vt:lpstr>U-Net - Predict Result</vt:lpstr>
      <vt:lpstr>U-Net - Predict Result</vt:lpstr>
      <vt:lpstr>MRI - U-Net - Binary Accuracy</vt:lpstr>
      <vt:lpstr>MRI - U-Net - IoU</vt:lpstr>
      <vt:lpstr>MRI - U-Net - loss </vt:lpstr>
      <vt:lpstr>MRI - U-Net - Dice</vt:lpstr>
      <vt:lpstr>Multi Class Segmentation</vt:lpstr>
      <vt:lpstr>Multi Class Network - Architecture</vt:lpstr>
      <vt:lpstr>Multi Class Segmentation</vt:lpstr>
      <vt:lpstr>Multi Class Segmentation</vt:lpstr>
      <vt:lpstr>Multi Class Netwrok Parameters</vt:lpstr>
      <vt:lpstr>Multi Class Netwrok Parameters </vt:lpstr>
      <vt:lpstr>Multi Class Network - Loss Function </vt:lpstr>
      <vt:lpstr>Multi Class Network - Loss Function </vt:lpstr>
      <vt:lpstr>Multi Class Network - Loss Function </vt:lpstr>
      <vt:lpstr>Multi Class Network - Architecture</vt:lpstr>
      <vt:lpstr>Classification Network v.s Segmentation Network</vt:lpstr>
      <vt:lpstr>PowerPoint 演示文稿</vt:lpstr>
      <vt:lpstr>PowerPoint 演示文稿</vt:lpstr>
      <vt:lpstr>Loss Function - 2 Class Test (Embolic, Large vessel)</vt:lpstr>
      <vt:lpstr>Loss Function - 2 Class Test (Embolic, Large vessel)</vt:lpstr>
      <vt:lpstr>Loss Function - 2 Class Test (Embolic, Large vessel)</vt:lpstr>
      <vt:lpstr>Loss Function - 2 Class Test (Embolic, Large vessel)</vt:lpstr>
      <vt:lpstr>Loss Function - 2 Class Test (Embolic, Large vessel)</vt:lpstr>
      <vt:lpstr>Outline</vt:lpstr>
      <vt:lpstr>Classification Network v.s Segmentation Network</vt:lpstr>
      <vt:lpstr>Multi Class Network - Architecture</vt:lpstr>
      <vt:lpstr>Dataset Scale</vt:lpstr>
      <vt:lpstr>Flow Chart</vt:lpstr>
      <vt:lpstr>Loss Function</vt:lpstr>
      <vt:lpstr>2D model 問題</vt:lpstr>
      <vt:lpstr>2D Dense-U-Net</vt:lpstr>
      <vt:lpstr>PowerPoint 演示文稿</vt:lpstr>
      <vt:lpstr>Circulation Classification &amp; Segmentation 1</vt:lpstr>
      <vt:lpstr>Circulation Classification &amp; Segmentation 2</vt:lpstr>
      <vt:lpstr>MCA occlustion Classifcation &amp; Segmentation 1</vt:lpstr>
      <vt:lpstr>MCA occlustion Classifcation &amp; Segmentation 2</vt:lpstr>
      <vt:lpstr>3D U-Net</vt:lpstr>
      <vt:lpstr>3D U-Net</vt:lpstr>
      <vt:lpstr>PowerPoint 演示文稿</vt:lpstr>
      <vt:lpstr>PowerPoint 演示文稿</vt:lpstr>
      <vt:lpstr>PowerPoint 演示文稿</vt:lpstr>
      <vt:lpstr>Flow Chart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3DIS: 3D detector for joint segmentation and classification for ischemic stroke 01.15</vt:lpstr>
      <vt:lpstr>SWA - Tversky Focal Loss - Augmentation 02.04</vt:lpstr>
      <vt:lpstr>MRI dataset Easy / Difficult for 2 stage network 02.01</vt:lpstr>
      <vt:lpstr>1-232 2D-DenseNet-Unet Results_1</vt:lpstr>
      <vt:lpstr>1-232 2D-DenseNet-Unet Results_2</vt:lpstr>
      <vt:lpstr>Albumentation - Data Augmentation 2.10.2021</vt:lpstr>
      <vt:lpstr>1~232 - 2D-DenseNet-Unet Results cv1 - cv3 2.15.2021</vt:lpstr>
      <vt:lpstr>1~232 - 2D-DenseNet-Unet - pixel 192 vs 384 2.15.2021</vt:lpstr>
      <vt:lpstr>3D resnet package 2.18.2021</vt:lpstr>
      <vt:lpstr>Compose Network Results - Lacune 384 Class 2.22.2021</vt:lpstr>
      <vt:lpstr>Compose Network Results - Lacune Class 192 2.22.2021</vt:lpstr>
      <vt:lpstr>Compose Network Results - Circulation 384 Class 3.2.2021</vt:lpstr>
      <vt:lpstr>Composed Network results MRI 1 - 232 3.12.2021</vt:lpstr>
      <vt:lpstr>3T - Train log 2021.3.18</vt:lpstr>
      <vt:lpstr>3T - Train log 2021.3.18</vt:lpstr>
      <vt:lpstr>3T - Train log 2021.3.18</vt:lpstr>
      <vt:lpstr>3T - Train log 2021.3.18</vt:lpstr>
      <vt:lpstr>1.5T / 3T / Mix data 2021.3.25</vt:lpstr>
      <vt:lpstr>1.5T / 3T / Mix data - 3 Fold Predict Plot Result 2021.3.29</vt:lpstr>
      <vt:lpstr>1.5T / 3T / Mix data - Train logs</vt:lpstr>
      <vt:lpstr>Shuffle data 1.5T / 3T / Mix data (Virtual label) - Train logs 2021.4.6</vt:lpstr>
      <vt:lpstr>Validation Results Plot - StratifiedkFold 2021.04.10</vt:lpstr>
      <vt:lpstr>A/P Circulation only S2 Results logs 2021.04.10</vt:lpstr>
      <vt:lpstr>Validation Results Plot - StratifiedkFold (Class , E/D) 2021.04.15</vt:lpstr>
      <vt:lpstr>Validation Results Plot - StratifiedkFold (Class , E/D) 2021.04.18 (Only Stroke Shape - focal loss alpha: 0.5) </vt:lpstr>
      <vt:lpstr>Ensemble Train model 2021.04.18</vt:lpstr>
      <vt:lpstr>Ensemble Train model 2021.04.18</vt:lpstr>
      <vt:lpstr>composed network results MRI 1 - 2021.04.20</vt:lpstr>
      <vt:lpstr>composed network results MRI 2 - 2021.04.21 - 2021.04.30</vt:lpstr>
      <vt:lpstr>composed network results MRI 3 - 2021.04.21 - 2021.04.30</vt:lpstr>
      <vt:lpstr>composed network results MRI 1 - 2021.04.21 - 2021.04.30</vt:lpstr>
      <vt:lpstr>composed network results plot MRI 2 - 2021.04.21 - 2021.04.30</vt:lpstr>
      <vt:lpstr>composed network results MRI 1 - 350 (test 3.0T) - 2021.05.03 - 2021.05.14</vt:lpstr>
      <vt:lpstr>composed network results MRI 1 - 350 (test 1.5T) - 2021.05.03 - 2021.05.14</vt:lpstr>
      <vt:lpstr>composed network results MRI 1 - 350 (1.5t &amp; 3.0t) - 2021.05.03 - 2021.05.14</vt:lpstr>
      <vt:lpstr>MRI Results Plot- 2021.06.01 - 2021.06.11</vt:lpstr>
      <vt:lpstr>MRI Results Plot- 2021.06.01 - 2021.06.11</vt:lpstr>
      <vt:lpstr>MRI Results Plot- 2021.06.01 - 2021.06.11</vt:lpstr>
      <vt:lpstr>composed network results MRI 1 - 350 (1.5t &amp; 3.0t) 2021.06.14 - 2021.06.30</vt:lpstr>
      <vt:lpstr>composed network results MRI 1 - 350 (1.5t &amp; 3.0t) 2021.06.14 - 2021.06.30</vt:lpstr>
      <vt:lpstr>composed network results MRI 1 - 350 (1.5t &amp; 3.0t) 2021.06.14 - 2021.06.30</vt:lpstr>
      <vt:lpstr>composed network results MRI 1 - 350 (1.5t &amp; 3.0t) 2021.06.14 - 2021.06.30</vt:lpstr>
      <vt:lpstr>SGD model github markdown coding- 2021.06.14 - 2021.06.30</vt:lpstr>
      <vt:lpstr>SGD model github markdown coding- 2021.06.14 - 2021.06.30</vt:lpstr>
      <vt:lpstr>SGD model github markdown coding- 2021.06.14 - 2021.06.30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</vt:lpstr>
      <vt:lpstr>T1 Mprage</vt:lpstr>
      <vt:lpstr>PowerPoint 演示文稿</vt:lpstr>
      <vt:lpstr>PowerPoint 演示文稿</vt:lpstr>
      <vt:lpstr>GUI for S1-SGD-Net + Atlas</vt:lpstr>
      <vt:lpstr>SGD-Net GUI</vt:lpstr>
      <vt:lpstr>Pytorch S1 SGD - memory used</vt:lpstr>
      <vt:lpstr>PowerPoint 演示文稿</vt:lpstr>
      <vt:lpstr>Train Sample [20-50-100]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</dc:title>
  <dc:creator>john</dc:creator>
  <cp:lastModifiedBy>john</cp:lastModifiedBy>
  <cp:revision>2271</cp:revision>
  <dcterms:created xsi:type="dcterms:W3CDTF">2022-04-14T07:14:56Z</dcterms:created>
  <dcterms:modified xsi:type="dcterms:W3CDTF">2022-04-14T07:14:56Z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1028-11.1.0.9615</vt:lpwstr>
  </property>
</Properties>
</file>